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81" r:id="rId4"/>
    <p:sldId id="258" r:id="rId5"/>
    <p:sldId id="259" r:id="rId6"/>
    <p:sldId id="278" r:id="rId7"/>
    <p:sldId id="260" r:id="rId8"/>
    <p:sldId id="261" r:id="rId9"/>
    <p:sldId id="262" r:id="rId10"/>
    <p:sldId id="263" r:id="rId11"/>
    <p:sldId id="265" r:id="rId12"/>
    <p:sldId id="266" r:id="rId13"/>
    <p:sldId id="279" r:id="rId14"/>
    <p:sldId id="264" r:id="rId15"/>
    <p:sldId id="267" r:id="rId16"/>
    <p:sldId id="268" r:id="rId17"/>
    <p:sldId id="269" r:id="rId18"/>
    <p:sldId id="270" r:id="rId19"/>
    <p:sldId id="271" r:id="rId20"/>
    <p:sldId id="272" r:id="rId21"/>
    <p:sldId id="273" r:id="rId22"/>
    <p:sldId id="274" r:id="rId23"/>
    <p:sldId id="280" r:id="rId24"/>
    <p:sldId id="275"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3471407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2051050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93516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3288653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6690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2649395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2906157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2185033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52710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09ABF9B-D02D-4A68-AEA3-21C0B9E40008}" type="datetimeFigureOut">
              <a:rPr lang="de-DE" smtClean="0"/>
              <a:t>21.08.2022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3726375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09ABF9B-D02D-4A68-AEA3-21C0B9E40008}" type="datetimeFigureOut">
              <a:rPr lang="de-DE" smtClean="0"/>
              <a:t>21.08.2022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362547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09ABF9B-D02D-4A68-AEA3-21C0B9E40008}" type="datetimeFigureOut">
              <a:rPr lang="de-DE" smtClean="0"/>
              <a:t>21.08.2022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2331955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09ABF9B-D02D-4A68-AEA3-21C0B9E40008}" type="datetimeFigureOut">
              <a:rPr lang="de-DE" smtClean="0"/>
              <a:t>21.08.2022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1889986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ABF9B-D02D-4A68-AEA3-21C0B9E40008}" type="datetimeFigureOut">
              <a:rPr lang="de-DE" smtClean="0"/>
              <a:t>21.08.2022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56379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09ABF9B-D02D-4A68-AEA3-21C0B9E40008}" type="datetimeFigureOut">
              <a:rPr lang="de-DE" smtClean="0"/>
              <a:t>21.08.2022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159887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09ABF9B-D02D-4A68-AEA3-21C0B9E40008}" type="datetimeFigureOut">
              <a:rPr lang="de-DE" smtClean="0"/>
              <a:t>21.08.2022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0B2BF27-7B48-49E6-96F8-E65B12D65FE7}" type="slidenum">
              <a:rPr lang="de-DE" smtClean="0"/>
              <a:t>‹Nr.›</a:t>
            </a:fld>
            <a:endParaRPr lang="de-DE"/>
          </a:p>
        </p:txBody>
      </p:sp>
    </p:spTree>
    <p:extLst>
      <p:ext uri="{BB962C8B-B14F-4D97-AF65-F5344CB8AC3E}">
        <p14:creationId xmlns:p14="http://schemas.microsoft.com/office/powerpoint/2010/main" val="577040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9ABF9B-D02D-4A68-AEA3-21C0B9E40008}" type="datetimeFigureOut">
              <a:rPr lang="de-DE" smtClean="0"/>
              <a:t>21.08.2022</a:t>
            </a:fld>
            <a:endParaRPr lang="de-D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0B2BF27-7B48-49E6-96F8-E65B12D65FE7}" type="slidenum">
              <a:rPr lang="de-DE" smtClean="0"/>
              <a:t>‹Nr.›</a:t>
            </a:fld>
            <a:endParaRPr lang="de-DE"/>
          </a:p>
        </p:txBody>
      </p:sp>
    </p:spTree>
    <p:extLst>
      <p:ext uri="{BB962C8B-B14F-4D97-AF65-F5344CB8AC3E}">
        <p14:creationId xmlns:p14="http://schemas.microsoft.com/office/powerpoint/2010/main" val="118667809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6" name="Group 33">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5" name="Straight Connector 34">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Isosceles Triangle 42">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43">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67" name="Rectangle 45">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47">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49" name="Straight Connector 48">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9" name="Straight Connector 49">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51"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0"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Isosceles Triangle 52">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1"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54">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el 1">
            <a:extLst>
              <a:ext uri="{FF2B5EF4-FFF2-40B4-BE49-F238E27FC236}">
                <a16:creationId xmlns:a16="http://schemas.microsoft.com/office/drawing/2014/main" id="{EDA2ACB4-9546-4DD4-850A-F51623A88273}"/>
              </a:ext>
            </a:extLst>
          </p:cNvPr>
          <p:cNvSpPr>
            <a:spLocks noGrp="1"/>
          </p:cNvSpPr>
          <p:nvPr>
            <p:ph type="ctrTitle" idx="4294967295"/>
          </p:nvPr>
        </p:nvSpPr>
        <p:spPr>
          <a:xfrm>
            <a:off x="677335" y="1282701"/>
            <a:ext cx="5096060" cy="4307148"/>
          </a:xfrm>
        </p:spPr>
        <p:txBody>
          <a:bodyPr vert="horz" lIns="91440" tIns="45720" rIns="91440" bIns="45720" rtlCol="0" anchor="ctr">
            <a:normAutofit/>
          </a:bodyPr>
          <a:lstStyle/>
          <a:p>
            <a:pPr algn="r"/>
            <a:r>
              <a:rPr lang="en-US" sz="4200" b="1" dirty="0" err="1">
                <a:effectLst/>
              </a:rPr>
              <a:t>Anfangsinformation</a:t>
            </a:r>
            <a:r>
              <a:rPr lang="en-US" sz="4200" b="1" dirty="0">
                <a:effectLst/>
              </a:rPr>
              <a:t> </a:t>
            </a:r>
            <a:r>
              <a:rPr lang="en-US" sz="4200" b="1" dirty="0" err="1">
                <a:effectLst/>
              </a:rPr>
              <a:t>für</a:t>
            </a:r>
            <a:r>
              <a:rPr lang="en-US" sz="4200" b="1" dirty="0">
                <a:effectLst/>
              </a:rPr>
              <a:t> die </a:t>
            </a:r>
            <a:r>
              <a:rPr lang="en-US" sz="4200" b="1" dirty="0" err="1">
                <a:effectLst/>
              </a:rPr>
              <a:t>Einführungsphase</a:t>
            </a:r>
            <a:r>
              <a:rPr lang="en-US" sz="4200" b="1" dirty="0">
                <a:effectLst/>
              </a:rPr>
              <a:t> (</a:t>
            </a:r>
            <a:r>
              <a:rPr lang="en-US" sz="4200" b="1" dirty="0" err="1">
                <a:effectLst/>
              </a:rPr>
              <a:t>Jahrgang</a:t>
            </a:r>
            <a:r>
              <a:rPr lang="en-US" sz="4200" b="1" dirty="0">
                <a:effectLst/>
              </a:rPr>
              <a:t> 11)</a:t>
            </a:r>
            <a:endParaRPr lang="en-US" sz="4200" dirty="0"/>
          </a:p>
        </p:txBody>
      </p:sp>
      <p:sp>
        <p:nvSpPr>
          <p:cNvPr id="57" name="Freeform: Shape 56">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28356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9E3EDC94-C690-40A6-9838-B2AA5FD4B926}"/>
              </a:ext>
            </a:extLst>
          </p:cNvPr>
          <p:cNvSpPr txBox="1"/>
          <p:nvPr/>
        </p:nvSpPr>
        <p:spPr>
          <a:xfrm>
            <a:off x="621437" y="532661"/>
            <a:ext cx="8131945" cy="830997"/>
          </a:xfrm>
          <a:prstGeom prst="rect">
            <a:avLst/>
          </a:prstGeom>
          <a:noFill/>
        </p:spPr>
        <p:txBody>
          <a:bodyPr wrap="square" rtlCol="0">
            <a:spAutoFit/>
          </a:bodyPr>
          <a:lstStyle/>
          <a:p>
            <a:r>
              <a:rPr lang="de-DE" sz="2400" b="1" dirty="0"/>
              <a:t>Neuerungen in der Oberstufe: 2. Unterrichts-organisation und Regeln in der Oberstufe </a:t>
            </a:r>
          </a:p>
        </p:txBody>
      </p:sp>
      <p:sp>
        <p:nvSpPr>
          <p:cNvPr id="3" name="Textfeld 2">
            <a:extLst>
              <a:ext uri="{FF2B5EF4-FFF2-40B4-BE49-F238E27FC236}">
                <a16:creationId xmlns:a16="http://schemas.microsoft.com/office/drawing/2014/main" id="{B1670583-983D-43B2-9305-3CA797CE31AC}"/>
              </a:ext>
            </a:extLst>
          </p:cNvPr>
          <p:cNvSpPr txBox="1"/>
          <p:nvPr/>
        </p:nvSpPr>
        <p:spPr>
          <a:xfrm>
            <a:off x="701336" y="1429331"/>
            <a:ext cx="8345009" cy="5355312"/>
          </a:xfrm>
          <a:prstGeom prst="rect">
            <a:avLst/>
          </a:prstGeom>
          <a:noFill/>
        </p:spPr>
        <p:txBody>
          <a:bodyPr wrap="square" rtlCol="0">
            <a:spAutoFit/>
          </a:bodyPr>
          <a:lstStyle/>
          <a:p>
            <a:pPr algn="just" hangingPunct="0"/>
            <a:r>
              <a:rPr lang="de-DE" dirty="0">
                <a:latin typeface="Arial" panose="020B0604020202020204" pitchFamily="34" charset="0"/>
                <a:ea typeface="Times New Roman" panose="02020603050405020304" pitchFamily="18" charset="0"/>
                <a:cs typeface="Times New Roman" panose="02020603050405020304" pitchFamily="18" charset="0"/>
              </a:rPr>
              <a:t>1. Jede/r Schüler/in führt ein Versäumnisheft. Entschuldigungen sind ausschließlich in diesem Heft vorzulegen und zu sammeln. Das Heft hat Urkundencharakter. Bei Verlust ist ein Ersatzexemplar für 5 € im Sekretariat zu erwerben. Wenn das Heft voll ist, erhalten Sie gegen Vorlage des vollen Versäumnisheftes ein neues Heft kostenfrei.</a:t>
            </a:r>
          </a:p>
          <a:p>
            <a:pPr algn="just" hangingPunct="0"/>
            <a:endParaRPr lang="de-DE" dirty="0">
              <a:latin typeface="Arial" panose="020B0604020202020204" pitchFamily="34" charset="0"/>
              <a:ea typeface="Times New Roman" panose="02020603050405020304" pitchFamily="18" charset="0"/>
              <a:cs typeface="Times New Roman" panose="02020603050405020304" pitchFamily="18" charset="0"/>
            </a:endParaRPr>
          </a:p>
          <a:p>
            <a:pPr algn="just" hangingPunct="0"/>
            <a:r>
              <a:rPr lang="de-DE" dirty="0">
                <a:latin typeface="Arial" panose="020B0604020202020204" pitchFamily="34" charset="0"/>
                <a:ea typeface="Times New Roman" panose="02020603050405020304" pitchFamily="18" charset="0"/>
                <a:cs typeface="Times New Roman" panose="02020603050405020304" pitchFamily="18" charset="0"/>
              </a:rPr>
              <a:t>2. </a:t>
            </a:r>
            <a:r>
              <a:rPr lang="de-DE" b="1" dirty="0">
                <a:latin typeface="Arial" panose="020B0604020202020204" pitchFamily="34" charset="0"/>
                <a:ea typeface="Times New Roman" panose="02020603050405020304" pitchFamily="18" charset="0"/>
                <a:cs typeface="Times New Roman" panose="02020603050405020304" pitchFamily="18" charset="0"/>
              </a:rPr>
              <a:t>Es besteht Attestpflicht bei versäumter Klausur. </a:t>
            </a:r>
            <a:r>
              <a:rPr lang="de-DE" dirty="0">
                <a:latin typeface="Arial" panose="020B0604020202020204" pitchFamily="34" charset="0"/>
                <a:ea typeface="Times New Roman" panose="02020603050405020304" pitchFamily="18" charset="0"/>
                <a:cs typeface="Times New Roman" panose="02020603050405020304" pitchFamily="18" charset="0"/>
              </a:rPr>
              <a:t>GK-Beschluss vom 06.11.95: „Wird ein Klausurtermin auf Grund einer Erkrankung versäumt, so ist die Vorlage einer ärztlichen Bescheinigung (Attest) innerhalb von drei Tagen erforderlich. </a:t>
            </a:r>
            <a:r>
              <a:rPr lang="de-DE" b="1" dirty="0">
                <a:latin typeface="Arial" panose="020B0604020202020204" pitchFamily="34" charset="0"/>
                <a:ea typeface="Times New Roman" panose="02020603050405020304" pitchFamily="18" charset="0"/>
                <a:cs typeface="Times New Roman" panose="02020603050405020304" pitchFamily="18" charset="0"/>
              </a:rPr>
              <a:t>Ansonsten besteht kein Anspruch auf einen Nachschreibtermin und die versäumte Klausur geht mit 00 Punkten in die Bewertung ein.</a:t>
            </a:r>
            <a:r>
              <a:rPr lang="de-DE" dirty="0">
                <a:latin typeface="Arial" panose="020B0604020202020204" pitchFamily="34" charset="0"/>
                <a:ea typeface="Times New Roman" panose="02020603050405020304" pitchFamily="18" charset="0"/>
                <a:cs typeface="Times New Roman" panose="02020603050405020304" pitchFamily="18" charset="0"/>
              </a:rPr>
              <a:t>“. Bei Klausurterminen hat die </a:t>
            </a:r>
            <a:r>
              <a:rPr lang="de-DE" b="1" dirty="0">
                <a:latin typeface="Arial" panose="020B0604020202020204" pitchFamily="34" charset="0"/>
                <a:ea typeface="Times New Roman" panose="02020603050405020304" pitchFamily="18" charset="0"/>
                <a:cs typeface="Times New Roman" panose="02020603050405020304" pitchFamily="18" charset="0"/>
              </a:rPr>
              <a:t>Krankmeldung zudem vor Beginn der Klausur zu erfolgen</a:t>
            </a:r>
            <a:r>
              <a:rPr lang="de-DE" dirty="0">
                <a:latin typeface="Arial" panose="020B0604020202020204" pitchFamily="34" charset="0"/>
                <a:ea typeface="Times New Roman" panose="02020603050405020304" pitchFamily="18" charset="0"/>
                <a:cs typeface="Times New Roman" panose="02020603050405020304" pitchFamily="18" charset="0"/>
              </a:rPr>
              <a:t>. </a:t>
            </a:r>
          </a:p>
          <a:p>
            <a:pPr algn="just" hangingPunct="0"/>
            <a:endParaRPr lang="de-DE" dirty="0">
              <a:latin typeface="Arial" panose="020B0604020202020204" pitchFamily="34" charset="0"/>
              <a:ea typeface="Times New Roman" panose="02020603050405020304" pitchFamily="18" charset="0"/>
              <a:cs typeface="Times New Roman" panose="02020603050405020304" pitchFamily="18" charset="0"/>
            </a:endParaRPr>
          </a:p>
          <a:p>
            <a:pPr algn="just" hangingPunct="0"/>
            <a:r>
              <a:rPr lang="de-DE" dirty="0">
                <a:latin typeface="Arial" panose="020B0604020202020204" pitchFamily="34" charset="0"/>
                <a:ea typeface="Times New Roman" panose="02020603050405020304" pitchFamily="18" charset="0"/>
                <a:cs typeface="Times New Roman" panose="02020603050405020304" pitchFamily="18" charset="0"/>
              </a:rPr>
              <a:t>3. Für Oberstufenschüler*innen besteht </a:t>
            </a:r>
            <a:r>
              <a:rPr lang="de-DE" b="1" dirty="0">
                <a:latin typeface="Arial" panose="020B0604020202020204" pitchFamily="34" charset="0"/>
                <a:ea typeface="Times New Roman" panose="02020603050405020304" pitchFamily="18" charset="0"/>
                <a:cs typeface="Times New Roman" panose="02020603050405020304" pitchFamily="18" charset="0"/>
              </a:rPr>
              <a:t>Mitwirkungspflicht</a:t>
            </a:r>
            <a:r>
              <a:rPr lang="de-DE" dirty="0">
                <a:latin typeface="Arial" panose="020B0604020202020204" pitchFamily="34" charset="0"/>
                <a:ea typeface="Times New Roman" panose="02020603050405020304" pitchFamily="18" charset="0"/>
                <a:cs typeface="Times New Roman" panose="02020603050405020304" pitchFamily="18" charset="0"/>
              </a:rPr>
              <a:t>. Dies bedeutet: „Oberstufenschüler*innen müssen sich aus eigenem Antrieb in den Unterricht einbringen“, es ist nicht Aufgabe der Lehrkraft, Kursteilnehmer*innen durch von ihr initiierte Ansprache / Aufgaben zu einem ausreichendem Leistungsbild zu bewegen. (Urteil VG Aachen vom 22.09.2010 )</a:t>
            </a:r>
          </a:p>
        </p:txBody>
      </p:sp>
    </p:spTree>
    <p:extLst>
      <p:ext uri="{BB962C8B-B14F-4D97-AF65-F5344CB8AC3E}">
        <p14:creationId xmlns:p14="http://schemas.microsoft.com/office/powerpoint/2010/main" val="1932257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19D01721-B097-42F1-BEB5-4B1873FCBC28}"/>
              </a:ext>
            </a:extLst>
          </p:cNvPr>
          <p:cNvSpPr txBox="1"/>
          <p:nvPr/>
        </p:nvSpPr>
        <p:spPr>
          <a:xfrm>
            <a:off x="949909" y="843378"/>
            <a:ext cx="7723573" cy="5324535"/>
          </a:xfrm>
          <a:prstGeom prst="rect">
            <a:avLst/>
          </a:prstGeom>
          <a:noFill/>
        </p:spPr>
        <p:txBody>
          <a:bodyPr wrap="square" rtlCol="0">
            <a:spAutoFit/>
          </a:bodyPr>
          <a:lstStyle/>
          <a:p>
            <a:pPr hangingPunct="0"/>
            <a:r>
              <a:rPr lang="de-DE" sz="2000" dirty="0">
                <a:latin typeface="Arial" panose="020B0604020202020204" pitchFamily="34" charset="0"/>
                <a:ea typeface="Times New Roman" panose="02020603050405020304" pitchFamily="18" charset="0"/>
                <a:cs typeface="Times New Roman" panose="02020603050405020304" pitchFamily="18" charset="0"/>
              </a:rPr>
              <a:t>4. SchülerInnen sind verpflichtet, an jeder Unterrichtsstunde und an schulischen Pflichtveranstaltungen während und auch außerhalb der Unterrichtszeit teilzunehmen (Erl. d. MK v. 17.02.2005, geändert durch Verordnung vom 16.12.2011). </a:t>
            </a:r>
          </a:p>
          <a:p>
            <a:pPr hangingPunct="0"/>
            <a:endParaRPr lang="de-DE" sz="2000" dirty="0">
              <a:latin typeface="Arial" panose="020B0604020202020204" pitchFamily="34" charset="0"/>
              <a:ea typeface="Times New Roman" panose="02020603050405020304" pitchFamily="18" charset="0"/>
              <a:cs typeface="Times New Roman" panose="02020603050405020304" pitchFamily="18" charset="0"/>
            </a:endParaRPr>
          </a:p>
          <a:p>
            <a:pPr hangingPunct="0"/>
            <a:r>
              <a:rPr lang="de-DE" sz="2000" dirty="0">
                <a:latin typeface="Arial" panose="020B0604020202020204" pitchFamily="34" charset="0"/>
                <a:ea typeface="Times New Roman" panose="02020603050405020304" pitchFamily="18" charset="0"/>
                <a:cs typeface="Times New Roman" panose="02020603050405020304" pitchFamily="18" charset="0"/>
              </a:rPr>
              <a:t>5. Bei wichtigen außerschulischen Terminen, die ein Fernbleiben vom Unterricht bedingen könnten, wie z.B. Führerscheinprüfung oder Vorstellungsgespräch, ist </a:t>
            </a:r>
            <a:r>
              <a:rPr lang="de-DE" sz="2000" b="1" dirty="0">
                <a:latin typeface="Arial" panose="020B0604020202020204" pitchFamily="34" charset="0"/>
                <a:ea typeface="Times New Roman" panose="02020603050405020304" pitchFamily="18" charset="0"/>
                <a:cs typeface="Times New Roman" panose="02020603050405020304" pitchFamily="18" charset="0"/>
              </a:rPr>
              <a:t>rechtzeitig</a:t>
            </a:r>
            <a:r>
              <a:rPr lang="de-DE" sz="2000" dirty="0">
                <a:latin typeface="Arial" panose="020B0604020202020204" pitchFamily="34" charset="0"/>
                <a:ea typeface="Times New Roman" panose="02020603050405020304" pitchFamily="18" charset="0"/>
                <a:cs typeface="Times New Roman" panose="02020603050405020304" pitchFamily="18" charset="0"/>
              </a:rPr>
              <a:t> ein Antrag auf Beurlaubung zu stellen. Mit der/m Tutor/in bzw. Klassenleitung ist frühzeitig zu klären, ob eine Beurlaubung möglich ist. Eine Beurlaubung im Nachhinein ist nicht möglich.</a:t>
            </a:r>
          </a:p>
          <a:p>
            <a:pPr hangingPunct="0"/>
            <a:endParaRPr lang="de-DE" sz="2000" dirty="0">
              <a:latin typeface="Arial" panose="020B0604020202020204" pitchFamily="34" charset="0"/>
              <a:ea typeface="Times New Roman" panose="02020603050405020304" pitchFamily="18" charset="0"/>
              <a:cs typeface="Times New Roman" panose="02020603050405020304" pitchFamily="18" charset="0"/>
            </a:endParaRPr>
          </a:p>
          <a:p>
            <a:pPr hangingPunct="0"/>
            <a:r>
              <a:rPr lang="de-DE" sz="2000" dirty="0">
                <a:latin typeface="Arial" panose="020B0604020202020204" pitchFamily="34" charset="0"/>
                <a:ea typeface="Times New Roman" panose="02020603050405020304" pitchFamily="18" charset="0"/>
                <a:cs typeface="Times New Roman" panose="02020603050405020304" pitchFamily="18" charset="0"/>
              </a:rPr>
              <a:t>Bis zu einem Tag kann die/der Tutor/in bzw. die Klassenleitung beurlauben; </a:t>
            </a:r>
            <a:r>
              <a:rPr lang="de-DE" sz="2000" b="1" dirty="0">
                <a:latin typeface="Arial" panose="020B0604020202020204" pitchFamily="34" charset="0"/>
                <a:ea typeface="Times New Roman" panose="02020603050405020304" pitchFamily="18" charset="0"/>
                <a:cs typeface="Times New Roman" panose="02020603050405020304" pitchFamily="18" charset="0"/>
              </a:rPr>
              <a:t>bei mehreren Tagen ist der Antrag über das Sekretariat an die Schulleitung zu stellen. </a:t>
            </a:r>
            <a:r>
              <a:rPr lang="de-DE" sz="2000" dirty="0">
                <a:latin typeface="Arial" panose="020B0604020202020204" pitchFamily="34" charset="0"/>
                <a:ea typeface="Times New Roman" panose="02020603050405020304" pitchFamily="18" charset="0"/>
                <a:cs typeface="Times New Roman" panose="02020603050405020304" pitchFamily="18" charset="0"/>
              </a:rPr>
              <a:t>Unmittelbar vor und nach den Ferien werden Schüler*innen nur in begründeten Ausnahmefällen und nur von der Schulleitung beurlaubt.</a:t>
            </a:r>
          </a:p>
        </p:txBody>
      </p:sp>
    </p:spTree>
    <p:extLst>
      <p:ext uri="{BB962C8B-B14F-4D97-AF65-F5344CB8AC3E}">
        <p14:creationId xmlns:p14="http://schemas.microsoft.com/office/powerpoint/2010/main" val="286738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A94A097-C22B-4C45-B843-618DFBC782FA}"/>
              </a:ext>
            </a:extLst>
          </p:cNvPr>
          <p:cNvSpPr txBox="1"/>
          <p:nvPr/>
        </p:nvSpPr>
        <p:spPr>
          <a:xfrm>
            <a:off x="896645" y="319596"/>
            <a:ext cx="8096435" cy="6355586"/>
          </a:xfrm>
          <a:prstGeom prst="rect">
            <a:avLst/>
          </a:prstGeom>
          <a:noFill/>
        </p:spPr>
        <p:txBody>
          <a:bodyPr wrap="square" rtlCol="0">
            <a:spAutoFit/>
          </a:bodyPr>
          <a:lstStyle/>
          <a:p>
            <a:pPr hangingPunct="0"/>
            <a:r>
              <a:rPr lang="de-DE" sz="1850" dirty="0">
                <a:latin typeface="Arial" panose="020B0604020202020204" pitchFamily="34" charset="0"/>
                <a:ea typeface="Times New Roman" panose="02020603050405020304" pitchFamily="18" charset="0"/>
                <a:cs typeface="Times New Roman" panose="02020603050405020304" pitchFamily="18" charset="0"/>
              </a:rPr>
              <a:t>6. Nachteile, die gegebenenfalls mit den Unterrichtsversäumnissen verbunden sein können, trägt die/der Schüler/in selbst. Das gilt auch für die Teilnahme an außerunterrichtlichen Angeboten der Schule.</a:t>
            </a:r>
          </a:p>
          <a:p>
            <a:pPr hangingPunct="0"/>
            <a:endParaRPr lang="de-DE" sz="1850" dirty="0">
              <a:latin typeface="Arial" panose="020B0604020202020204" pitchFamily="34" charset="0"/>
              <a:ea typeface="Times New Roman" panose="02020603050405020304" pitchFamily="18" charset="0"/>
              <a:cs typeface="Times New Roman" panose="02020603050405020304" pitchFamily="18" charset="0"/>
            </a:endParaRPr>
          </a:p>
          <a:p>
            <a:pPr hangingPunct="0"/>
            <a:r>
              <a:rPr lang="de-DE" sz="1850" dirty="0">
                <a:latin typeface="Arial" panose="020B0604020202020204" pitchFamily="34" charset="0"/>
                <a:ea typeface="Times New Roman" panose="02020603050405020304" pitchFamily="18" charset="0"/>
                <a:cs typeface="Times New Roman" panose="02020603050405020304" pitchFamily="18" charset="0"/>
              </a:rPr>
              <a:t>7. Beim Fernbleiben vom Unterricht ist die Schule (d.h. Sekretariat, Fachlehrkräfte, Klassenleitung u. TutorInnen) </a:t>
            </a:r>
            <a:r>
              <a:rPr lang="de-DE" sz="1850" b="1" dirty="0">
                <a:latin typeface="Arial" panose="020B0604020202020204" pitchFamily="34" charset="0"/>
                <a:ea typeface="Times New Roman" panose="02020603050405020304" pitchFamily="18" charset="0"/>
                <a:cs typeface="Times New Roman" panose="02020603050405020304" pitchFamily="18" charset="0"/>
              </a:rPr>
              <a:t>unverzüglich</a:t>
            </a:r>
            <a:r>
              <a:rPr lang="de-DE" sz="1850" dirty="0">
                <a:latin typeface="Arial" panose="020B0604020202020204" pitchFamily="34" charset="0"/>
                <a:ea typeface="Times New Roman" panose="02020603050405020304" pitchFamily="18" charset="0"/>
                <a:cs typeface="Times New Roman" panose="02020603050405020304" pitchFamily="18" charset="0"/>
              </a:rPr>
              <a:t> per Mail zu informieren. </a:t>
            </a:r>
          </a:p>
          <a:p>
            <a:pPr hangingPunct="0"/>
            <a:r>
              <a:rPr lang="de-DE" sz="1850" dirty="0">
                <a:latin typeface="Arial" panose="020B0604020202020204" pitchFamily="34" charset="0"/>
                <a:ea typeface="Times New Roman" panose="02020603050405020304" pitchFamily="18" charset="0"/>
                <a:cs typeface="Times New Roman" panose="02020603050405020304" pitchFamily="18" charset="0"/>
              </a:rPr>
              <a:t>Nach Wiederaufnahme des Schulbesuchs muss die Entschuldigung </a:t>
            </a:r>
            <a:r>
              <a:rPr lang="de-DE" sz="1850" b="1" dirty="0">
                <a:latin typeface="Arial" panose="020B0604020202020204" pitchFamily="34" charset="0"/>
                <a:ea typeface="Times New Roman" panose="02020603050405020304" pitchFamily="18" charset="0"/>
                <a:cs typeface="Times New Roman" panose="02020603050405020304" pitchFamily="18" charset="0"/>
              </a:rPr>
              <a:t>unverzüglich und unaufgefordert </a:t>
            </a:r>
            <a:r>
              <a:rPr lang="de-DE" sz="1850" dirty="0">
                <a:latin typeface="Arial" panose="020B0604020202020204" pitchFamily="34" charset="0"/>
                <a:ea typeface="Times New Roman" panose="02020603050405020304" pitchFamily="18" charset="0"/>
                <a:cs typeface="Times New Roman" panose="02020603050405020304" pitchFamily="18" charset="0"/>
              </a:rPr>
              <a:t>der Kursleitung und anschließend der Klassenleitung bzw. der/dem Tutor/in vorgelegt werden, sonst gilt das Fehlen als unentschuldigt. Die Entscheidung, ob ein ärztliches Attest vorzulegen ist, trifft der zuständige Koordinator mit der Fachlehrkraft und der Klassenleitung bzw. der/dem Tutor/in. </a:t>
            </a:r>
          </a:p>
          <a:p>
            <a:pPr hangingPunct="0"/>
            <a:endParaRPr lang="de-DE" sz="1850" dirty="0">
              <a:latin typeface="Arial" panose="020B0604020202020204" pitchFamily="34" charset="0"/>
              <a:ea typeface="Times New Roman" panose="02020603050405020304" pitchFamily="18" charset="0"/>
              <a:cs typeface="Times New Roman" panose="02020603050405020304" pitchFamily="18" charset="0"/>
            </a:endParaRPr>
          </a:p>
          <a:p>
            <a:pPr hangingPunct="0"/>
            <a:r>
              <a:rPr lang="de-DE" sz="1850" dirty="0">
                <a:latin typeface="Arial" panose="020B0604020202020204" pitchFamily="34" charset="0"/>
                <a:ea typeface="Times New Roman" panose="02020603050405020304" pitchFamily="18" charset="0"/>
                <a:cs typeface="Times New Roman" panose="02020603050405020304" pitchFamily="18" charset="0"/>
              </a:rPr>
              <a:t>8. Unentschuldigte Fehlzeiten und häufige Verspätungen wirken sich negativ auf die Zensur aus, da die mündliche Leistung während dieser Zeiten mit 00 Punkten angesetzt wird. Hat ein/e Schüler/in aus einem selbst zu vertretenden Grund Unterricht versäumt und kann deshalb die Leistung in einem Fach nicht bewertet werden, so gilt der Unterricht als mit der Note „ungenügend“ (00 Punkte) abgeschlossen. (VO-GO §7, Abs. 4). In diesen Fällen wird die/der Schüler/in rechtzeitig auf die Konsequenzen hingewiesen.</a:t>
            </a:r>
          </a:p>
        </p:txBody>
      </p:sp>
    </p:spTree>
    <p:extLst>
      <p:ext uri="{BB962C8B-B14F-4D97-AF65-F5344CB8AC3E}">
        <p14:creationId xmlns:p14="http://schemas.microsoft.com/office/powerpoint/2010/main" val="317959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4A8CA2F-E48B-498D-A880-E2BDFB1C59C1}"/>
              </a:ext>
            </a:extLst>
          </p:cNvPr>
          <p:cNvSpPr txBox="1"/>
          <p:nvPr/>
        </p:nvSpPr>
        <p:spPr>
          <a:xfrm>
            <a:off x="852256" y="470518"/>
            <a:ext cx="8282866" cy="5509200"/>
          </a:xfrm>
          <a:prstGeom prst="rect">
            <a:avLst/>
          </a:prstGeom>
          <a:noFill/>
        </p:spPr>
        <p:txBody>
          <a:bodyPr wrap="square" rtlCol="0">
            <a:spAutoFit/>
          </a:bodyPr>
          <a:lstStyle/>
          <a:p>
            <a:pPr algn="just"/>
            <a:r>
              <a:rPr lang="de-DE" sz="2200" dirty="0">
                <a:latin typeface="Arial" panose="020B0604020202020204" pitchFamily="34" charset="0"/>
                <a:cs typeface="Arial" panose="020B0604020202020204" pitchFamily="34" charset="0"/>
              </a:rPr>
              <a:t>Es gibt keine prozentuale Fehlstundenregelung. Somit ist keine Grenze festgelegt, innerhalb derer Fehlzeiten „gebilligt“ werden. Entscheidend ist die Tatsache, ob die betreffende Fachlehrkraft die Leistung aufgrund häufigen Fehlens bewerten kann oder nicht.</a:t>
            </a:r>
          </a:p>
          <a:p>
            <a:endParaRPr lang="de-DE" sz="2200" dirty="0">
              <a:latin typeface="Arial" panose="020B0604020202020204" pitchFamily="34" charset="0"/>
              <a:cs typeface="Arial" panose="020B0604020202020204" pitchFamily="34" charset="0"/>
            </a:endParaRPr>
          </a:p>
          <a:p>
            <a:r>
              <a:rPr lang="de-DE" sz="2200" dirty="0">
                <a:latin typeface="Arial" panose="020B0604020202020204" pitchFamily="34" charset="0"/>
                <a:cs typeface="Arial" panose="020B0604020202020204" pitchFamily="34" charset="0"/>
              </a:rPr>
              <a:t>Hat ein/e Schüler/in den Grund des Fehlens in der E-Phase nicht selbst zu vertreten und kann deshalb die Leistung in einem Fach nicht bewertet werden, so kann die/der Schüler/in </a:t>
            </a:r>
            <a:r>
              <a:rPr lang="de-DE" sz="2200" dirty="0" err="1">
                <a:latin typeface="Arial" panose="020B0604020202020204" pitchFamily="34" charset="0"/>
                <a:cs typeface="Arial" panose="020B0604020202020204" pitchFamily="34" charset="0"/>
              </a:rPr>
              <a:t>in</a:t>
            </a:r>
            <a:r>
              <a:rPr lang="de-DE" sz="2200" dirty="0">
                <a:latin typeface="Arial" panose="020B0604020202020204" pitchFamily="34" charset="0"/>
                <a:cs typeface="Arial" panose="020B0604020202020204" pitchFamily="34" charset="0"/>
              </a:rPr>
              <a:t> die Q-Phase versetzt werden, wenn die Zeugniskonferenzteilnehmer*innen zu dem Schluss kommen, dass von einer erfolgreichen Mitarbeit im 12. Jahrgang auszugehen ist.</a:t>
            </a:r>
          </a:p>
          <a:p>
            <a:endParaRPr lang="de-DE" sz="2200" dirty="0">
              <a:latin typeface="Arial" panose="020B0604020202020204" pitchFamily="34" charset="0"/>
              <a:cs typeface="Arial" panose="020B0604020202020204" pitchFamily="34" charset="0"/>
            </a:endParaRPr>
          </a:p>
          <a:p>
            <a:r>
              <a:rPr lang="de-DE" sz="2200" dirty="0">
                <a:latin typeface="Arial" panose="020B0604020202020204" pitchFamily="34" charset="0"/>
                <a:cs typeface="Arial" panose="020B0604020202020204" pitchFamily="34" charset="0"/>
              </a:rPr>
              <a:t>In den beiden Jahren der Q-Phase gilt im oben genannten Fall der Kurs als nicht belegt, wodurch die Zulassung zum Abitur gefährdet sein kann.</a:t>
            </a:r>
          </a:p>
        </p:txBody>
      </p:sp>
    </p:spTree>
    <p:extLst>
      <p:ext uri="{BB962C8B-B14F-4D97-AF65-F5344CB8AC3E}">
        <p14:creationId xmlns:p14="http://schemas.microsoft.com/office/powerpoint/2010/main" val="979594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841929B-3DA5-4982-87AB-BCB565F90D0F}"/>
              </a:ext>
            </a:extLst>
          </p:cNvPr>
          <p:cNvSpPr txBox="1"/>
          <p:nvPr/>
        </p:nvSpPr>
        <p:spPr>
          <a:xfrm>
            <a:off x="763479" y="319597"/>
            <a:ext cx="7874493" cy="7420493"/>
          </a:xfrm>
          <a:prstGeom prst="rect">
            <a:avLst/>
          </a:prstGeom>
          <a:noFill/>
        </p:spPr>
        <p:txBody>
          <a:bodyPr wrap="square" rtlCol="0">
            <a:spAutoFit/>
          </a:bodyPr>
          <a:lstStyle/>
          <a:p>
            <a:pPr algn="just"/>
            <a:r>
              <a:rPr lang="de-DE" sz="2400" b="1" dirty="0"/>
              <a:t>Neuerungen in der Oberstufe: 3. Kooperation der Oldenburger Schulen</a:t>
            </a:r>
          </a:p>
          <a:p>
            <a:endParaRPr lang="de-DE" dirty="0"/>
          </a:p>
          <a:p>
            <a:pPr algn="just">
              <a:lnSpc>
                <a:spcPct val="115000"/>
              </a:lnSpc>
              <a:spcAft>
                <a:spcPts val="1000"/>
              </a:spcAft>
            </a:pPr>
            <a:r>
              <a:rPr lang="de-DE" sz="2400" dirty="0">
                <a:latin typeface="Calibri" panose="020F0502020204030204" pitchFamily="34" charset="0"/>
                <a:ea typeface="Calibri" panose="020F0502020204030204" pitchFamily="34" charset="0"/>
                <a:cs typeface="Times New Roman" panose="02020603050405020304" pitchFamily="18" charset="0"/>
              </a:rPr>
              <a:t>Falls Sie Kurse an anderen</a:t>
            </a:r>
            <a:r>
              <a:rPr lang="de-DE" sz="2400" dirty="0">
                <a:effectLst/>
                <a:latin typeface="Calibri" panose="020F0502020204030204" pitchFamily="34" charset="0"/>
                <a:ea typeface="Calibri" panose="020F0502020204030204" pitchFamily="34" charset="0"/>
                <a:cs typeface="Times New Roman" panose="02020603050405020304" pitchFamily="18" charset="0"/>
              </a:rPr>
              <a:t> Schulen besuchen:</a:t>
            </a:r>
          </a:p>
          <a:p>
            <a:pPr algn="just">
              <a:lnSpc>
                <a:spcPct val="115000"/>
              </a:lnSpc>
              <a:spcAft>
                <a:spcPts val="1000"/>
              </a:spcAft>
            </a:pPr>
            <a:r>
              <a:rPr lang="de-DE" sz="2400" dirty="0">
                <a:latin typeface="Calibri" panose="020F0502020204030204" pitchFamily="34" charset="0"/>
                <a:ea typeface="Calibri" panose="020F0502020204030204" pitchFamily="34" charset="0"/>
                <a:cs typeface="Times New Roman" panose="02020603050405020304" pitchFamily="18" charset="0"/>
              </a:rPr>
              <a:t>- Es gelten immer die Regeln der Schule, an der Sie sich befinden.</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2400" dirty="0">
                <a:latin typeface="Calibri" panose="020F0502020204030204" pitchFamily="34" charset="0"/>
                <a:ea typeface="Calibri" panose="020F0502020204030204" pitchFamily="34" charset="0"/>
                <a:cs typeface="Times New Roman" panose="02020603050405020304" pitchFamily="18" charset="0"/>
              </a:rPr>
              <a:t>- B</a:t>
            </a:r>
            <a:r>
              <a:rPr lang="de-DE" sz="2400" dirty="0">
                <a:effectLst/>
                <a:latin typeface="Calibri" panose="020F0502020204030204" pitchFamily="34" charset="0"/>
                <a:ea typeface="Calibri" panose="020F0502020204030204" pitchFamily="34" charset="0"/>
                <a:cs typeface="Times New Roman" panose="02020603050405020304" pitchFamily="18" charset="0"/>
              </a:rPr>
              <a:t>edenken Sie, dass </a:t>
            </a:r>
            <a:r>
              <a:rPr lang="de-DE" sz="2400" dirty="0">
                <a:latin typeface="Calibri" panose="020F0502020204030204" pitchFamily="34" charset="0"/>
                <a:ea typeface="Calibri" panose="020F0502020204030204" pitchFamily="34" charset="0"/>
                <a:cs typeface="Times New Roman" panose="02020603050405020304" pitchFamily="18" charset="0"/>
              </a:rPr>
              <a:t>Sie</a:t>
            </a:r>
            <a:r>
              <a:rPr lang="de-DE" sz="2400" dirty="0">
                <a:effectLst/>
                <a:latin typeface="Calibri" panose="020F0502020204030204" pitchFamily="34" charset="0"/>
                <a:ea typeface="Calibri" panose="020F0502020204030204" pitchFamily="34" charset="0"/>
                <a:cs typeface="Times New Roman" panose="02020603050405020304" pitchFamily="18" charset="0"/>
              </a:rPr>
              <a:t> unsere Schule repräsentieren;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wir erwarten, dass </a:t>
            </a:r>
            <a:r>
              <a:rPr lang="de-DE" sz="2400" b="1" dirty="0">
                <a:latin typeface="Calibri" panose="020F0502020204030204" pitchFamily="34" charset="0"/>
                <a:ea typeface="Calibri" panose="020F0502020204030204" pitchFamily="34" charset="0"/>
                <a:cs typeface="Times New Roman" panose="02020603050405020304" pitchFamily="18" charset="0"/>
              </a:rPr>
              <a:t>Sie</a:t>
            </a:r>
            <a:r>
              <a:rPr lang="de-DE" sz="2400" b="1" dirty="0">
                <a:effectLst/>
                <a:latin typeface="Calibri" panose="020F0502020204030204" pitchFamily="34" charset="0"/>
                <a:ea typeface="Calibri" panose="020F0502020204030204" pitchFamily="34" charset="0"/>
                <a:cs typeface="Times New Roman" panose="02020603050405020304" pitchFamily="18" charset="0"/>
              </a:rPr>
              <a:t> an anderen Schulen verlässlich (u.a. pünktlich) und höflich auftreten</a:t>
            </a:r>
            <a:r>
              <a:rPr lang="de-DE" sz="2400" dirty="0">
                <a:effectLst/>
                <a:latin typeface="Calibri" panose="020F0502020204030204" pitchFamily="34" charset="0"/>
                <a:ea typeface="Calibri" panose="020F0502020204030204" pitchFamily="34" charset="0"/>
                <a:cs typeface="Times New Roman" panose="02020603050405020304" pitchFamily="18" charset="0"/>
              </a:rPr>
              <a:t>; bedenken Sie, dass die Bereitstellung von Plätzen in Kursen an anderen Schulen kein Automatismus ist! </a:t>
            </a:r>
            <a:r>
              <a:rPr lang="de-DE" sz="2400" dirty="0">
                <a:latin typeface="Calibri" panose="020F0502020204030204" pitchFamily="34" charset="0"/>
                <a:ea typeface="Calibri" panose="020F0502020204030204" pitchFamily="34" charset="0"/>
                <a:cs typeface="Times New Roman" panose="02020603050405020304" pitchFamily="18" charset="0"/>
              </a:rPr>
              <a:t>Sie</a:t>
            </a:r>
            <a:r>
              <a:rPr lang="de-DE" sz="2400" dirty="0">
                <a:effectLst/>
                <a:latin typeface="Calibri" panose="020F0502020204030204" pitchFamily="34" charset="0"/>
                <a:ea typeface="Calibri" panose="020F0502020204030204" pitchFamily="34" charset="0"/>
                <a:cs typeface="Times New Roman" panose="02020603050405020304" pitchFamily="18" charset="0"/>
              </a:rPr>
              <a:t> verbauen durch Fehlverhalten ggfs. Mitschüler*innen die Möglichkeit, in der Q1 an externen Kursen teilzunehmen -&gt;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es gibt keinen Rechtsanspruch auf einen bestimmten Kurs und einen Platz in einem bestimmten Kurs!</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a:p>
            <a:endParaRPr lang="de-DE" b="1" dirty="0"/>
          </a:p>
          <a:p>
            <a:endParaRPr lang="de-DE" dirty="0"/>
          </a:p>
        </p:txBody>
      </p:sp>
    </p:spTree>
    <p:extLst>
      <p:ext uri="{BB962C8B-B14F-4D97-AF65-F5344CB8AC3E}">
        <p14:creationId xmlns:p14="http://schemas.microsoft.com/office/powerpoint/2010/main" val="3706630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33496290-C51B-4669-8676-10FAFF13226D}"/>
              </a:ext>
            </a:extLst>
          </p:cNvPr>
          <p:cNvSpPr txBox="1"/>
          <p:nvPr/>
        </p:nvSpPr>
        <p:spPr>
          <a:xfrm>
            <a:off x="1189608" y="1100831"/>
            <a:ext cx="7661429" cy="4946995"/>
          </a:xfrm>
          <a:prstGeom prst="rect">
            <a:avLst/>
          </a:prstGeom>
          <a:noFill/>
        </p:spPr>
        <p:txBody>
          <a:bodyPr wrap="square" rtlCol="0">
            <a:spAutoFit/>
          </a:bodyPr>
          <a:lstStyle/>
          <a:p>
            <a:r>
              <a:rPr lang="de-DE" sz="2400" b="1" dirty="0"/>
              <a:t>Das Kurssystem: Beachtenswertes</a:t>
            </a:r>
          </a:p>
          <a:p>
            <a:endParaRPr lang="de-DE" dirty="0"/>
          </a:p>
          <a:p>
            <a:pPr algn="just">
              <a:lnSpc>
                <a:spcPct val="115000"/>
              </a:lnSpc>
              <a:spcAft>
                <a:spcPts val="1000"/>
              </a:spcAft>
            </a:pPr>
            <a:r>
              <a:rPr lang="de-DE" sz="2400" dirty="0">
                <a:effectLst/>
                <a:latin typeface="Calibri" panose="020F0502020204030204" pitchFamily="34" charset="0"/>
                <a:ea typeface="Calibri" panose="020F0502020204030204" pitchFamily="34" charset="0"/>
                <a:cs typeface="Times New Roman" panose="02020603050405020304" pitchFamily="18" charset="0"/>
              </a:rPr>
              <a:t>- Die Schüler*innen, die die zweite Fremdsprache neu beginnen,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müssen</a:t>
            </a:r>
            <a:r>
              <a:rPr lang="de-DE" sz="2400" dirty="0">
                <a:effectLst/>
                <a:latin typeface="Calibri" panose="020F0502020204030204" pitchFamily="34" charset="0"/>
                <a:ea typeface="Calibri" panose="020F0502020204030204" pitchFamily="34" charset="0"/>
                <a:cs typeface="Times New Roman" panose="02020603050405020304" pitchFamily="18" charset="0"/>
              </a:rPr>
              <a:t> diese bis zum Abitur </a:t>
            </a:r>
            <a:r>
              <a:rPr lang="de-DE" sz="2400" dirty="0">
                <a:latin typeface="Calibri" panose="020F0502020204030204" pitchFamily="34" charset="0"/>
                <a:ea typeface="Calibri" panose="020F0502020204030204" pitchFamily="34" charset="0"/>
                <a:cs typeface="Times New Roman" panose="02020603050405020304" pitchFamily="18" charset="0"/>
              </a:rPr>
              <a:t>belegen</a:t>
            </a:r>
            <a:r>
              <a:rPr lang="de-DE" sz="2400" dirty="0">
                <a:effectLst/>
                <a:latin typeface="Calibri" panose="020F0502020204030204" pitchFamily="34" charset="0"/>
                <a:ea typeface="Calibri" panose="020F0502020204030204" pitchFamily="34" charset="0"/>
                <a:cs typeface="Times New Roman" panose="02020603050405020304" pitchFamily="18" charset="0"/>
              </a:rPr>
              <a:t> und mindestens zwei Kurse ins Abitur einbringen!</a:t>
            </a:r>
          </a:p>
          <a:p>
            <a:pPr algn="just">
              <a:lnSpc>
                <a:spcPct val="115000"/>
              </a:lnSpc>
              <a:spcAft>
                <a:spcPts val="1000"/>
              </a:spcAft>
            </a:pPr>
            <a:r>
              <a:rPr lang="de-DE" sz="2400" dirty="0">
                <a:latin typeface="Calibri" panose="020F0502020204030204" pitchFamily="34" charset="0"/>
                <a:ea typeface="Calibri" panose="020F0502020204030204" pitchFamily="34" charset="0"/>
                <a:cs typeface="Times New Roman" panose="02020603050405020304" pitchFamily="18" charset="0"/>
              </a:rPr>
              <a:t>-</a:t>
            </a:r>
            <a:r>
              <a:rPr lang="de-DE" sz="2400" dirty="0">
                <a:effectLst/>
                <a:latin typeface="Calibri" panose="020F0502020204030204" pitchFamily="34" charset="0"/>
                <a:ea typeface="Calibri" panose="020F0502020204030204" pitchFamily="34" charset="0"/>
                <a:cs typeface="Times New Roman" panose="02020603050405020304" pitchFamily="18" charset="0"/>
              </a:rPr>
              <a:t> Die Schüler*innen im Sporttheoriekurs: Die Teilnahme ist Voraussetzung, um Sport als Schwerpunkt auf erhöhtem Niveau zu machen; aus der Teilnahme leitet sich aber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kein Rechtsanspruch auf einen Platz in einem Sportkurs (</a:t>
            </a:r>
            <a:r>
              <a:rPr lang="de-DE" sz="2400" b="1" dirty="0" err="1">
                <a:effectLst/>
                <a:latin typeface="Calibri" panose="020F0502020204030204" pitchFamily="34" charset="0"/>
                <a:ea typeface="Calibri" panose="020F0502020204030204" pitchFamily="34" charset="0"/>
                <a:cs typeface="Times New Roman" panose="02020603050405020304" pitchFamily="18" charset="0"/>
              </a:rPr>
              <a:t>eN</a:t>
            </a:r>
            <a:r>
              <a:rPr lang="de-DE" sz="2400" b="1" dirty="0">
                <a:effectLst/>
                <a:latin typeface="Calibri" panose="020F0502020204030204" pitchFamily="34" charset="0"/>
                <a:ea typeface="Calibri" panose="020F0502020204030204" pitchFamily="34" charset="0"/>
                <a:cs typeface="Times New Roman" panose="02020603050405020304" pitchFamily="18" charset="0"/>
              </a:rPr>
              <a:t>)</a:t>
            </a:r>
            <a:r>
              <a:rPr lang="de-DE" sz="2400" dirty="0">
                <a:effectLst/>
                <a:latin typeface="Calibri" panose="020F0502020204030204" pitchFamily="34" charset="0"/>
                <a:ea typeface="Calibri" panose="020F0502020204030204" pitchFamily="34" charset="0"/>
                <a:cs typeface="Times New Roman" panose="02020603050405020304" pitchFamily="18" charset="0"/>
              </a:rPr>
              <a:t> ab!</a:t>
            </a:r>
          </a:p>
          <a:p>
            <a:endParaRPr lang="de-DE" dirty="0"/>
          </a:p>
          <a:p>
            <a:endParaRPr lang="de-DE" dirty="0"/>
          </a:p>
        </p:txBody>
      </p:sp>
    </p:spTree>
    <p:extLst>
      <p:ext uri="{BB962C8B-B14F-4D97-AF65-F5344CB8AC3E}">
        <p14:creationId xmlns:p14="http://schemas.microsoft.com/office/powerpoint/2010/main" val="3083756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0DDF75F-EC14-498B-92D2-6F377ABC0215}"/>
              </a:ext>
            </a:extLst>
          </p:cNvPr>
          <p:cNvSpPr txBox="1"/>
          <p:nvPr/>
        </p:nvSpPr>
        <p:spPr>
          <a:xfrm>
            <a:off x="1180730" y="975187"/>
            <a:ext cx="7421732" cy="4412105"/>
          </a:xfrm>
          <a:prstGeom prst="rect">
            <a:avLst/>
          </a:prstGeom>
          <a:noFill/>
        </p:spPr>
        <p:txBody>
          <a:bodyPr wrap="square" rtlCol="0">
            <a:spAutoFit/>
          </a:bodyPr>
          <a:lstStyle/>
          <a:p>
            <a:pPr algn="just">
              <a:lnSpc>
                <a:spcPct val="115000"/>
              </a:lnSpc>
              <a:spcAft>
                <a:spcPts val="1000"/>
              </a:spcAft>
            </a:pPr>
            <a:r>
              <a:rPr lang="de-DE" sz="2800" b="1" dirty="0">
                <a:latin typeface="Calibri" panose="020F0502020204030204" pitchFamily="34" charset="0"/>
                <a:ea typeface="Calibri" panose="020F0502020204030204" pitchFamily="34" charset="0"/>
                <a:cs typeface="Times New Roman" panose="02020603050405020304" pitchFamily="18" charset="0"/>
              </a:rPr>
              <a:t>Achtung:</a:t>
            </a:r>
            <a:endParaRPr lang="de-DE"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2800" b="1" dirty="0">
                <a:effectLst/>
                <a:latin typeface="Calibri" panose="020F0502020204030204" pitchFamily="34" charset="0"/>
                <a:ea typeface="Calibri" panose="020F0502020204030204" pitchFamily="34" charset="0"/>
                <a:cs typeface="Times New Roman" panose="02020603050405020304" pitchFamily="18" charset="0"/>
              </a:rPr>
              <a:t>In der Q1 können nur Fächer als </a:t>
            </a:r>
            <a:r>
              <a:rPr lang="de-DE" sz="2800" b="1" u="sng" dirty="0">
                <a:effectLst/>
                <a:latin typeface="Calibri" panose="020F0502020204030204" pitchFamily="34" charset="0"/>
                <a:ea typeface="Calibri" panose="020F0502020204030204" pitchFamily="34" charset="0"/>
                <a:cs typeface="Times New Roman" panose="02020603050405020304" pitchFamily="18" charset="0"/>
              </a:rPr>
              <a:t>Prüfungs</a:t>
            </a:r>
            <a:r>
              <a:rPr lang="de-DE" sz="2800" b="1" dirty="0">
                <a:effectLst/>
                <a:latin typeface="Calibri" panose="020F0502020204030204" pitchFamily="34" charset="0"/>
                <a:ea typeface="Calibri" panose="020F0502020204030204" pitchFamily="34" charset="0"/>
                <a:cs typeface="Times New Roman" panose="02020603050405020304" pitchFamily="18" charset="0"/>
              </a:rPr>
              <a:t>fach gewählt werden, die in der Einführungsphase mindestens ein halbes Jahr belegt worden sind.</a:t>
            </a:r>
          </a:p>
          <a:p>
            <a:pPr algn="just">
              <a:lnSpc>
                <a:spcPct val="115000"/>
              </a:lnSpc>
              <a:spcAft>
                <a:spcPts val="1000"/>
              </a:spcAft>
            </a:pPr>
            <a:r>
              <a:rPr lang="de-DE" sz="2800" dirty="0">
                <a:latin typeface="Calibri" panose="020F0502020204030204" pitchFamily="34" charset="0"/>
                <a:ea typeface="Calibri" panose="020F0502020204030204" pitchFamily="34" charset="0"/>
                <a:cs typeface="Times New Roman" panose="02020603050405020304" pitchFamily="18" charset="0"/>
              </a:rPr>
              <a:t>Beispiel:</a:t>
            </a:r>
          </a:p>
          <a:p>
            <a:pPr algn="just">
              <a:lnSpc>
                <a:spcPct val="115000"/>
              </a:lnSpc>
              <a:spcAft>
                <a:spcPts val="1000"/>
              </a:spcAft>
            </a:pPr>
            <a:r>
              <a:rPr lang="de-DE" sz="2800" dirty="0">
                <a:latin typeface="Calibri" panose="020F0502020204030204" pitchFamily="34" charset="0"/>
                <a:ea typeface="Calibri" panose="020F0502020204030204" pitchFamily="34" charset="0"/>
                <a:cs typeface="Times New Roman" panose="02020603050405020304" pitchFamily="18" charset="0"/>
              </a:rPr>
              <a:t>Wenn Sie in der Einführungsphase keinen Kunstkurs belegen, können Sie keinen </a:t>
            </a:r>
            <a:r>
              <a:rPr lang="de-DE" sz="2800" b="1" dirty="0">
                <a:latin typeface="Calibri" panose="020F0502020204030204" pitchFamily="34" charset="0"/>
                <a:ea typeface="Calibri" panose="020F0502020204030204" pitchFamily="34" charset="0"/>
                <a:cs typeface="Times New Roman" panose="02020603050405020304" pitchFamily="18" charset="0"/>
              </a:rPr>
              <a:t>Prüfungs</a:t>
            </a:r>
            <a:r>
              <a:rPr lang="de-DE" sz="2800" dirty="0">
                <a:latin typeface="Calibri" panose="020F0502020204030204" pitchFamily="34" charset="0"/>
                <a:ea typeface="Calibri" panose="020F0502020204030204" pitchFamily="34" charset="0"/>
                <a:cs typeface="Times New Roman" panose="02020603050405020304" pitchFamily="18" charset="0"/>
              </a:rPr>
              <a:t>kurs Kunst (P1-P5) wählen.</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2027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FCE1F8A-8BCF-486A-849A-3352D65019B8}"/>
              </a:ext>
            </a:extLst>
          </p:cNvPr>
          <p:cNvSpPr txBox="1"/>
          <p:nvPr/>
        </p:nvSpPr>
        <p:spPr>
          <a:xfrm>
            <a:off x="1260629" y="1589104"/>
            <a:ext cx="7448365" cy="2797304"/>
          </a:xfrm>
          <a:prstGeom prst="rect">
            <a:avLst/>
          </a:prstGeom>
          <a:noFill/>
        </p:spPr>
        <p:txBody>
          <a:bodyPr wrap="square" rtlCol="0">
            <a:spAutoFit/>
          </a:bodyPr>
          <a:lstStyle/>
          <a:p>
            <a:pPr>
              <a:lnSpc>
                <a:spcPct val="115000"/>
              </a:lnSpc>
              <a:spcAft>
                <a:spcPts val="1000"/>
              </a:spcAft>
            </a:pPr>
            <a:r>
              <a:rPr lang="de-DE" sz="2800" b="1" dirty="0">
                <a:effectLst/>
                <a:latin typeface="Calibri" panose="020F0502020204030204" pitchFamily="34" charset="0"/>
                <a:ea typeface="Calibri" panose="020F0502020204030204" pitchFamily="34" charset="0"/>
                <a:cs typeface="Times New Roman" panose="02020603050405020304" pitchFamily="18" charset="0"/>
              </a:rPr>
              <a:t>Achtung: </a:t>
            </a:r>
          </a:p>
          <a:p>
            <a:pPr>
              <a:lnSpc>
                <a:spcPct val="115000"/>
              </a:lnSpc>
              <a:spcAft>
                <a:spcPts val="1000"/>
              </a:spcAft>
            </a:pPr>
            <a:r>
              <a:rPr lang="de-DE" sz="2800" b="1" dirty="0">
                <a:effectLst/>
                <a:latin typeface="Calibri" panose="020F0502020204030204" pitchFamily="34" charset="0"/>
                <a:ea typeface="Calibri" panose="020F0502020204030204" pitchFamily="34" charset="0"/>
                <a:cs typeface="Times New Roman" panose="02020603050405020304" pitchFamily="18" charset="0"/>
              </a:rPr>
              <a:t>Grundsätzlich gilt:</a:t>
            </a:r>
          </a:p>
          <a:p>
            <a:pPr algn="just">
              <a:lnSpc>
                <a:spcPct val="115000"/>
              </a:lnSpc>
              <a:spcAft>
                <a:spcPts val="1000"/>
              </a:spcAft>
            </a:pPr>
            <a:r>
              <a:rPr lang="de-DE" sz="2800" b="1" dirty="0">
                <a:latin typeface="Calibri" panose="020F0502020204030204" pitchFamily="34" charset="0"/>
                <a:ea typeface="Calibri" panose="020F0502020204030204" pitchFamily="34" charset="0"/>
                <a:cs typeface="Times New Roman" panose="02020603050405020304" pitchFamily="18" charset="0"/>
              </a:rPr>
              <a:t>Sie</a:t>
            </a:r>
            <a:r>
              <a:rPr lang="de-DE" sz="2800" b="1" dirty="0">
                <a:effectLst/>
                <a:latin typeface="Calibri" panose="020F0502020204030204" pitchFamily="34" charset="0"/>
                <a:ea typeface="Calibri" panose="020F0502020204030204" pitchFamily="34" charset="0"/>
                <a:cs typeface="Times New Roman" panose="02020603050405020304" pitchFamily="18" charset="0"/>
              </a:rPr>
              <a:t> sind für </a:t>
            </a:r>
            <a:r>
              <a:rPr lang="de-DE" sz="2800" b="1" dirty="0">
                <a:latin typeface="Calibri" panose="020F0502020204030204" pitchFamily="34" charset="0"/>
                <a:ea typeface="Calibri" panose="020F0502020204030204" pitchFamily="34" charset="0"/>
                <a:cs typeface="Times New Roman" panose="02020603050405020304" pitchFamily="18" charset="0"/>
              </a:rPr>
              <a:t>Ihre</a:t>
            </a:r>
            <a:r>
              <a:rPr lang="de-DE" sz="2800" b="1" dirty="0">
                <a:effectLst/>
                <a:latin typeface="Calibri" panose="020F0502020204030204" pitchFamily="34" charset="0"/>
                <a:ea typeface="Calibri" panose="020F0502020204030204" pitchFamily="34" charset="0"/>
                <a:cs typeface="Times New Roman" panose="02020603050405020304" pitchFamily="18" charset="0"/>
              </a:rPr>
              <a:t> Wahlen in der Oberstufe selbst verantwortlich und müssen Ihre Belegungen und Belegungsverpflichtungen selbst kontrollieren!</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9341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DD47FB1-166B-42BA-A51F-92F70D110810}"/>
              </a:ext>
            </a:extLst>
          </p:cNvPr>
          <p:cNvSpPr txBox="1"/>
          <p:nvPr/>
        </p:nvSpPr>
        <p:spPr>
          <a:xfrm>
            <a:off x="674703" y="381740"/>
            <a:ext cx="8229600" cy="6647974"/>
          </a:xfrm>
          <a:prstGeom prst="rect">
            <a:avLst/>
          </a:prstGeom>
          <a:noFill/>
        </p:spPr>
        <p:txBody>
          <a:bodyPr wrap="square" rtlCol="0">
            <a:spAutoFit/>
          </a:bodyPr>
          <a:lstStyle/>
          <a:p>
            <a:r>
              <a:rPr lang="de-DE" sz="2400" b="1" dirty="0"/>
              <a:t>Kurszuwahl, Kursabwahl, Kurswechsel:</a:t>
            </a:r>
          </a:p>
          <a:p>
            <a:endParaRPr lang="de-DE" sz="2400" dirty="0"/>
          </a:p>
          <a:p>
            <a:r>
              <a:rPr lang="de-DE" sz="2400" dirty="0"/>
              <a:t>Grundsätzlich ist nur der Wechsel der Kurse, nicht der Wechsel des Klassenunterrichts möglich.</a:t>
            </a:r>
          </a:p>
          <a:p>
            <a:endParaRPr lang="de-DE" sz="2400" dirty="0"/>
          </a:p>
          <a:p>
            <a:pPr algn="just"/>
            <a:r>
              <a:rPr lang="de-DE" sz="2400" dirty="0">
                <a:latin typeface="Calibri" panose="020F0502020204030204" pitchFamily="34" charset="0"/>
                <a:ea typeface="Calibri" panose="020F0502020204030204" pitchFamily="34" charset="0"/>
                <a:cs typeface="Times New Roman" panose="02020603050405020304" pitchFamily="18" charset="0"/>
              </a:rPr>
              <a:t>Eine Kurszuwahl, Kursabwahl und ein Kurswechsel sind</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nur über einen schriftlichen Antrag</a:t>
            </a:r>
            <a:r>
              <a:rPr lang="de-DE" sz="2400" dirty="0">
                <a:effectLst/>
                <a:latin typeface="Calibri" panose="020F0502020204030204" pitchFamily="34" charset="0"/>
                <a:ea typeface="Calibri" panose="020F0502020204030204" pitchFamily="34" charset="0"/>
                <a:cs typeface="Times New Roman" panose="02020603050405020304" pitchFamily="18" charset="0"/>
              </a:rPr>
              <a:t>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und eine Beratung </a:t>
            </a:r>
            <a:r>
              <a:rPr lang="de-DE" sz="2400" dirty="0">
                <a:effectLst/>
                <a:latin typeface="Calibri" panose="020F0502020204030204" pitchFamily="34" charset="0"/>
                <a:ea typeface="Calibri" panose="020F0502020204030204" pitchFamily="34" charset="0"/>
                <a:cs typeface="Times New Roman" panose="02020603050405020304" pitchFamily="18" charset="0"/>
              </a:rPr>
              <a:t>im Oberstufenbüro möglich und kein Automatismus (u.a.  muss die Kursgröße gewahrt bleiben)! Es erfolgt eine Einzelfallprüfung. Achtung: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Es besteht kein Rechtsanspruch auf einen Kurswechsel; grundsätzlich gilt erst einmal Ihre Fächerwahl vom Februar 2022.</a:t>
            </a:r>
          </a:p>
          <a:p>
            <a:endParaRPr lang="de-DE" sz="1600" dirty="0">
              <a:latin typeface="Calibri" panose="020F0502020204030204" pitchFamily="34" charset="0"/>
              <a:cs typeface="Times New Roman" panose="02020603050405020304" pitchFamily="18" charset="0"/>
            </a:endParaRPr>
          </a:p>
          <a:p>
            <a:r>
              <a:rPr lang="de-DE" sz="2400" dirty="0">
                <a:latin typeface="Calibri" panose="020F0502020204030204" pitchFamily="34" charset="0"/>
                <a:cs typeface="Times New Roman" panose="02020603050405020304" pitchFamily="18" charset="0"/>
              </a:rPr>
              <a:t>Die Deadline für einen Wechsel im 1. Halbjahr ist der 08.09.2022.</a:t>
            </a:r>
          </a:p>
          <a:p>
            <a:r>
              <a:rPr lang="de-DE" sz="2400" dirty="0">
                <a:latin typeface="Calibri" panose="020F0502020204030204" pitchFamily="34" charset="0"/>
                <a:cs typeface="Times New Roman" panose="02020603050405020304" pitchFamily="18" charset="0"/>
              </a:rPr>
              <a:t>Die Deadline für einen Wechsel im 2. Halbjahr ist der 15.02.2023.</a:t>
            </a:r>
            <a:endParaRPr lang="de-DE" sz="2400" dirty="0"/>
          </a:p>
          <a:p>
            <a:endParaRPr lang="de-DE" dirty="0"/>
          </a:p>
        </p:txBody>
      </p:sp>
    </p:spTree>
    <p:extLst>
      <p:ext uri="{BB962C8B-B14F-4D97-AF65-F5344CB8AC3E}">
        <p14:creationId xmlns:p14="http://schemas.microsoft.com/office/powerpoint/2010/main" val="1087499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CE0C853-59B7-477E-B9DF-6006BB29154A}"/>
              </a:ext>
            </a:extLst>
          </p:cNvPr>
          <p:cNvSpPr txBox="1"/>
          <p:nvPr/>
        </p:nvSpPr>
        <p:spPr>
          <a:xfrm>
            <a:off x="1367161" y="2530136"/>
            <a:ext cx="7057748" cy="1341586"/>
          </a:xfrm>
          <a:prstGeom prst="rect">
            <a:avLst/>
          </a:prstGeom>
          <a:noFill/>
        </p:spPr>
        <p:txBody>
          <a:bodyPr wrap="square" rtlCol="0">
            <a:spAutoFit/>
          </a:bodyPr>
          <a:lstStyle/>
          <a:p>
            <a:pPr algn="just">
              <a:lnSpc>
                <a:spcPct val="115000"/>
              </a:lnSpc>
              <a:spcAft>
                <a:spcPts val="1000"/>
              </a:spcAft>
            </a:pPr>
            <a:r>
              <a:rPr lang="de-DE" sz="2400" b="1" dirty="0">
                <a:latin typeface="Calibri" panose="020F0502020204030204" pitchFamily="34" charset="0"/>
                <a:ea typeface="Calibri" panose="020F0502020204030204" pitchFamily="34" charset="0"/>
                <a:cs typeface="Times New Roman" panose="02020603050405020304" pitchFamily="18" charset="0"/>
              </a:rPr>
              <a:t>Bei einer Kurszuwahl zum 2. Halbjahr bitte beachten: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Fehlende Kenntnisse müssen selbstständig nachgeholt werden!</a:t>
            </a:r>
          </a:p>
        </p:txBody>
      </p:sp>
    </p:spTree>
    <p:extLst>
      <p:ext uri="{BB962C8B-B14F-4D97-AF65-F5344CB8AC3E}">
        <p14:creationId xmlns:p14="http://schemas.microsoft.com/office/powerpoint/2010/main" val="67825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9E6A84D-6635-4FF2-A2F2-7F3EFD69F90A}"/>
              </a:ext>
            </a:extLst>
          </p:cNvPr>
          <p:cNvSpPr txBox="1"/>
          <p:nvPr/>
        </p:nvSpPr>
        <p:spPr>
          <a:xfrm>
            <a:off x="1322679" y="1166842"/>
            <a:ext cx="7468432" cy="4524315"/>
          </a:xfrm>
          <a:prstGeom prst="rect">
            <a:avLst/>
          </a:prstGeom>
          <a:noFill/>
        </p:spPr>
        <p:txBody>
          <a:bodyPr wrap="square" rtlCol="0">
            <a:spAutoFit/>
          </a:bodyPr>
          <a:lstStyle/>
          <a:p>
            <a:pPr algn="just"/>
            <a:r>
              <a:rPr lang="de-DE" sz="3200" dirty="0"/>
              <a:t>Bitte tragen Sie sich bei Beratungs-veranstaltungen immer in die Anwesenheitsliste ein! </a:t>
            </a:r>
          </a:p>
          <a:p>
            <a:pPr algn="just"/>
            <a:endParaRPr lang="de-DE" sz="3200" dirty="0"/>
          </a:p>
          <a:p>
            <a:pPr algn="just"/>
            <a:r>
              <a:rPr lang="de-DE" sz="3200" dirty="0"/>
              <a:t>Bei allen Beratungsveranstaltungen herrscht Teilnahmepflicht.</a:t>
            </a:r>
          </a:p>
          <a:p>
            <a:pPr algn="just"/>
            <a:endParaRPr lang="de-DE" sz="3200" dirty="0"/>
          </a:p>
          <a:p>
            <a:pPr algn="just"/>
            <a:r>
              <a:rPr lang="de-DE" sz="3200" dirty="0"/>
              <a:t>Bitte legen Sie sich eine digitale oder analoge Beratungsmappe an.</a:t>
            </a:r>
          </a:p>
        </p:txBody>
      </p:sp>
    </p:spTree>
    <p:extLst>
      <p:ext uri="{BB962C8B-B14F-4D97-AF65-F5344CB8AC3E}">
        <p14:creationId xmlns:p14="http://schemas.microsoft.com/office/powerpoint/2010/main" val="188397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FD035433-5DAC-4466-BB14-C58BD9B7FBF8}"/>
              </a:ext>
            </a:extLst>
          </p:cNvPr>
          <p:cNvSpPr txBox="1"/>
          <p:nvPr/>
        </p:nvSpPr>
        <p:spPr>
          <a:xfrm>
            <a:off x="1065320" y="421342"/>
            <a:ext cx="7528264" cy="6123921"/>
          </a:xfrm>
          <a:prstGeom prst="rect">
            <a:avLst/>
          </a:prstGeom>
          <a:noFill/>
        </p:spPr>
        <p:txBody>
          <a:bodyPr wrap="square" rtlCol="0">
            <a:spAutoFit/>
          </a:bodyPr>
          <a:lstStyle/>
          <a:p>
            <a:pPr algn="just">
              <a:lnSpc>
                <a:spcPct val="115000"/>
              </a:lnSpc>
              <a:spcAft>
                <a:spcPts val="1000"/>
              </a:spcAft>
            </a:pPr>
            <a:r>
              <a:rPr lang="de-DE" sz="2800" b="1" dirty="0">
                <a:effectLst/>
                <a:latin typeface="Calibri" panose="020F0502020204030204" pitchFamily="34" charset="0"/>
                <a:ea typeface="Calibri" panose="020F0502020204030204" pitchFamily="34" charset="0"/>
                <a:cs typeface="Times New Roman" panose="02020603050405020304" pitchFamily="18" charset="0"/>
              </a:rPr>
              <a:t>Achtung, Achtung, Achtung: Die Versetzungs-regelung in der Einführungsphase</a:t>
            </a:r>
          </a:p>
          <a:p>
            <a:pPr algn="just">
              <a:lnSpc>
                <a:spcPct val="115000"/>
              </a:lnSpc>
              <a:spcAft>
                <a:spcPts val="1000"/>
              </a:spcAft>
            </a:pPr>
            <a:endParaRPr lang="de-DE" sz="1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2400" dirty="0">
                <a:effectLst/>
                <a:latin typeface="Calibri" panose="020F0502020204030204" pitchFamily="34" charset="0"/>
                <a:ea typeface="Calibri" panose="020F0502020204030204" pitchFamily="34" charset="0"/>
                <a:cs typeface="Times New Roman" panose="02020603050405020304" pitchFamily="18" charset="0"/>
              </a:rPr>
              <a:t>Wer den 11. Jahrgang wiederholen muss, darf in der 12 und 13 (in der Regel) nicht mehr wiederholen! </a:t>
            </a:r>
            <a:r>
              <a:rPr lang="de-DE" sz="2400" b="1" dirty="0">
                <a:effectLst/>
                <a:latin typeface="Calibri" panose="020F0502020204030204" pitchFamily="34" charset="0"/>
                <a:ea typeface="Calibri" panose="020F0502020204030204" pitchFamily="34" charset="0"/>
                <a:cs typeface="Times New Roman" panose="02020603050405020304" pitchFamily="18" charset="0"/>
              </a:rPr>
              <a:t>Die Höchstverweildauer in der gymnasialen Oberstufe beträgt 4 Jahre!</a:t>
            </a:r>
            <a:r>
              <a:rPr lang="de-DE" sz="2400" dirty="0">
                <a:effectLst/>
                <a:latin typeface="Calibri" panose="020F0502020204030204" pitchFamily="34" charset="0"/>
                <a:ea typeface="Calibri" panose="020F0502020204030204" pitchFamily="34" charset="0"/>
                <a:cs typeface="Times New Roman" panose="02020603050405020304" pitchFamily="18" charset="0"/>
              </a:rPr>
              <a:t> D.h. </a:t>
            </a:r>
            <a:r>
              <a:rPr lang="de-DE" sz="2400" dirty="0">
                <a:latin typeface="Calibri" panose="020F0502020204030204" pitchFamily="34" charset="0"/>
                <a:ea typeface="Calibri" panose="020F0502020204030204" pitchFamily="34" charset="0"/>
                <a:cs typeface="Times New Roman" panose="02020603050405020304" pitchFamily="18" charset="0"/>
              </a:rPr>
              <a:t>Sie</a:t>
            </a:r>
            <a:r>
              <a:rPr lang="de-DE" sz="2400" dirty="0">
                <a:effectLst/>
                <a:latin typeface="Calibri" panose="020F0502020204030204" pitchFamily="34" charset="0"/>
                <a:ea typeface="Calibri" panose="020F0502020204030204" pitchFamily="34" charset="0"/>
                <a:cs typeface="Times New Roman" panose="02020603050405020304" pitchFamily="18" charset="0"/>
              </a:rPr>
              <a:t> wollen bitte nicht „nicht versetzt“ werden!</a:t>
            </a:r>
          </a:p>
          <a:p>
            <a:pPr algn="just">
              <a:lnSpc>
                <a:spcPct val="115000"/>
              </a:lnSpc>
              <a:spcAft>
                <a:spcPts val="1000"/>
              </a:spcAft>
            </a:pPr>
            <a:r>
              <a:rPr lang="de-DE" sz="2400" dirty="0">
                <a:latin typeface="Calibri" panose="020F0502020204030204" pitchFamily="34" charset="0"/>
                <a:ea typeface="Calibri" panose="020F0502020204030204" pitchFamily="34" charset="0"/>
                <a:cs typeface="Times New Roman" panose="02020603050405020304" pitchFamily="18" charset="0"/>
              </a:rPr>
              <a:t>Die Bewertung erfolgt nun über Punkte von 00-15, nicht mehr über Noten. </a:t>
            </a:r>
          </a:p>
          <a:p>
            <a:pPr algn="just">
              <a:lnSpc>
                <a:spcPct val="115000"/>
              </a:lnSpc>
              <a:spcAft>
                <a:spcPts val="1000"/>
              </a:spcAft>
            </a:pPr>
            <a:r>
              <a:rPr lang="de-DE" sz="2400" b="1" dirty="0">
                <a:effectLst/>
                <a:latin typeface="Calibri" panose="020F0502020204030204" pitchFamily="34" charset="0"/>
                <a:ea typeface="Calibri" panose="020F0502020204030204" pitchFamily="34" charset="0"/>
                <a:cs typeface="Times New Roman" panose="02020603050405020304" pitchFamily="18" charset="0"/>
              </a:rPr>
              <a:t>EINE 4- (O4) Pu</a:t>
            </a:r>
            <a:r>
              <a:rPr lang="de-DE" sz="2400" b="1" dirty="0">
                <a:latin typeface="Calibri" panose="020F0502020204030204" pitchFamily="34" charset="0"/>
                <a:ea typeface="Calibri" panose="020F0502020204030204" pitchFamily="34" charset="0"/>
                <a:cs typeface="Times New Roman" panose="02020603050405020304" pitchFamily="18" charset="0"/>
              </a:rPr>
              <a:t>nkte ist für eine Versetzung NICHT ausreichend. Sie brauchen 05 Punkte.</a:t>
            </a:r>
            <a:endParaRPr lang="de-DE"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2400" dirty="0">
                <a:effectLst/>
                <a:latin typeface="Calibri" panose="020F0502020204030204" pitchFamily="34" charset="0"/>
                <a:ea typeface="Calibri" panose="020F0502020204030204" pitchFamily="34" charset="0"/>
                <a:cs typeface="Times New Roman" panose="02020603050405020304" pitchFamily="18" charset="0"/>
              </a:rPr>
              <a:t>Deutsch, Mathe und Fremdsprachen können nur untereinander ausgeglichen werden!</a:t>
            </a:r>
          </a:p>
        </p:txBody>
      </p:sp>
    </p:spTree>
    <p:extLst>
      <p:ext uri="{BB962C8B-B14F-4D97-AF65-F5344CB8AC3E}">
        <p14:creationId xmlns:p14="http://schemas.microsoft.com/office/powerpoint/2010/main" val="3594458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9EC9E40C-F0C2-4CBA-9982-FCA6251163B0}"/>
              </a:ext>
            </a:extLst>
          </p:cNvPr>
          <p:cNvSpPr txBox="1"/>
          <p:nvPr/>
        </p:nvSpPr>
        <p:spPr>
          <a:xfrm>
            <a:off x="1349406" y="1100831"/>
            <a:ext cx="7031114" cy="4589755"/>
          </a:xfrm>
          <a:prstGeom prst="rect">
            <a:avLst/>
          </a:prstGeom>
          <a:noFill/>
        </p:spPr>
        <p:txBody>
          <a:bodyPr wrap="square" rtlCol="0">
            <a:spAutoFit/>
          </a:bodyPr>
          <a:lstStyle/>
          <a:p>
            <a:endParaRPr lang="de-DE" dirty="0"/>
          </a:p>
        </p:txBody>
      </p:sp>
      <p:pic>
        <p:nvPicPr>
          <p:cNvPr id="5" name="Grafik 4">
            <a:extLst>
              <a:ext uri="{FF2B5EF4-FFF2-40B4-BE49-F238E27FC236}">
                <a16:creationId xmlns:a16="http://schemas.microsoft.com/office/drawing/2014/main" id="{159561ED-92C9-4613-B495-888B603051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10214" y="399496"/>
            <a:ext cx="8131945" cy="5948038"/>
          </a:xfrm>
          <a:prstGeom prst="rect">
            <a:avLst/>
          </a:prstGeom>
          <a:noFill/>
        </p:spPr>
      </p:pic>
    </p:spTree>
    <p:extLst>
      <p:ext uri="{BB962C8B-B14F-4D97-AF65-F5344CB8AC3E}">
        <p14:creationId xmlns:p14="http://schemas.microsoft.com/office/powerpoint/2010/main" val="1006878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9B53737-5547-4FA4-8E00-B644A1ECA2FB}"/>
              </a:ext>
            </a:extLst>
          </p:cNvPr>
          <p:cNvSpPr txBox="1"/>
          <p:nvPr/>
        </p:nvSpPr>
        <p:spPr>
          <a:xfrm>
            <a:off x="1367161" y="1695635"/>
            <a:ext cx="7013359" cy="3036344"/>
          </a:xfrm>
          <a:prstGeom prst="rect">
            <a:avLst/>
          </a:prstGeom>
          <a:noFill/>
        </p:spPr>
        <p:txBody>
          <a:bodyPr wrap="square" rtlCol="0">
            <a:spAutoFit/>
          </a:bodyPr>
          <a:lstStyle/>
          <a:p>
            <a:pPr algn="just">
              <a:lnSpc>
                <a:spcPct val="115000"/>
              </a:lnSpc>
              <a:spcAft>
                <a:spcPts val="1000"/>
              </a:spcAft>
            </a:pPr>
            <a:r>
              <a:rPr lang="de-DE" sz="2800" dirty="0">
                <a:effectLst/>
                <a:latin typeface="Calibri" panose="020F0502020204030204" pitchFamily="34" charset="0"/>
                <a:ea typeface="Calibri" panose="020F0502020204030204" pitchFamily="34" charset="0"/>
                <a:cs typeface="Times New Roman" panose="02020603050405020304" pitchFamily="18" charset="0"/>
              </a:rPr>
              <a:t>Wenn Sie einen Ausgleich haben, sind Sie nicht automatisch versetzt. Ob die Ausgleichsregel angewendet wird, entscheiden die Teilnehmer der Zeugniskonferenz; Grundfrage: </a:t>
            </a:r>
            <a:r>
              <a:rPr lang="de-DE" sz="2800" b="1" dirty="0">
                <a:effectLst/>
                <a:latin typeface="Calibri" panose="020F0502020204030204" pitchFamily="34" charset="0"/>
                <a:ea typeface="Calibri" panose="020F0502020204030204" pitchFamily="34" charset="0"/>
                <a:cs typeface="Times New Roman" panose="02020603050405020304" pitchFamily="18" charset="0"/>
              </a:rPr>
              <a:t>Wird der Schüler/ die Schülerin erfolgreich in der Q-Phase arbeiten können?</a:t>
            </a:r>
          </a:p>
        </p:txBody>
      </p:sp>
    </p:spTree>
    <p:extLst>
      <p:ext uri="{BB962C8B-B14F-4D97-AF65-F5344CB8AC3E}">
        <p14:creationId xmlns:p14="http://schemas.microsoft.com/office/powerpoint/2010/main" val="1182132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59D9963-9FEA-4901-B15A-C3A6F1E7FA3D}"/>
              </a:ext>
            </a:extLst>
          </p:cNvPr>
          <p:cNvSpPr txBox="1"/>
          <p:nvPr/>
        </p:nvSpPr>
        <p:spPr>
          <a:xfrm>
            <a:off x="1367162" y="719091"/>
            <a:ext cx="7119891" cy="7478970"/>
          </a:xfrm>
          <a:prstGeom prst="rect">
            <a:avLst/>
          </a:prstGeom>
          <a:noFill/>
        </p:spPr>
        <p:txBody>
          <a:bodyPr wrap="square" rtlCol="0">
            <a:spAutoFit/>
          </a:bodyPr>
          <a:lstStyle/>
          <a:p>
            <a:r>
              <a:rPr lang="de-DE" sz="2400" b="1" dirty="0"/>
              <a:t>Beratungsmöglichkeiten an der </a:t>
            </a:r>
            <a:r>
              <a:rPr lang="de-DE" sz="2400" b="1" dirty="0" err="1"/>
              <a:t>Cäci</a:t>
            </a:r>
            <a:r>
              <a:rPr lang="de-DE" sz="2400" b="1" dirty="0"/>
              <a:t> und </a:t>
            </a:r>
            <a:r>
              <a:rPr lang="de-DE" sz="2400" b="1" dirty="0" err="1"/>
              <a:t>umzu</a:t>
            </a:r>
            <a:r>
              <a:rPr lang="de-DE" sz="2400" b="1" dirty="0"/>
              <a:t>:</a:t>
            </a:r>
          </a:p>
          <a:p>
            <a:endParaRPr lang="de-DE" sz="2400" dirty="0"/>
          </a:p>
          <a:p>
            <a:pPr algn="just"/>
            <a:r>
              <a:rPr lang="de-DE" sz="2400" b="1" dirty="0"/>
              <a:t>Für alle pädagogischen Fragen liegt die Zuständigkeit in der Einführungsphase bei den Klassenlehrkräften.</a:t>
            </a:r>
          </a:p>
          <a:p>
            <a:pPr algn="just"/>
            <a:endParaRPr lang="de-DE" sz="2400" dirty="0"/>
          </a:p>
          <a:p>
            <a:pPr algn="just"/>
            <a:r>
              <a:rPr lang="de-DE" sz="2400" dirty="0"/>
              <a:t>Bei persönlichen oder/und schulischen Problemen helfen Ihnen Frau Hinrichs oder Herr Heidenreich in ihrer Funktion als Beratungslehrer*in.</a:t>
            </a:r>
          </a:p>
          <a:p>
            <a:pPr algn="just"/>
            <a:endParaRPr lang="de-DE" sz="2400" dirty="0"/>
          </a:p>
          <a:p>
            <a:pPr algn="just"/>
            <a:r>
              <a:rPr lang="de-DE" sz="2400" dirty="0"/>
              <a:t>Bei Fragen zum Thema Studien- und Berufsberatung hilft Ihnen </a:t>
            </a:r>
            <a:r>
              <a:rPr lang="de-DE" sz="2400" b="1" dirty="0"/>
              <a:t>Frau Susanne Speck </a:t>
            </a:r>
            <a:r>
              <a:rPr lang="de-DE" sz="2400" dirty="0"/>
              <a:t>von der Bundesagentur für Arbeit bzw. Frau Czarnecki.</a:t>
            </a:r>
          </a:p>
          <a:p>
            <a:pPr algn="just"/>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1555268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FD83A40-D7D1-4245-9F5F-BC739AB52C6E}"/>
              </a:ext>
            </a:extLst>
          </p:cNvPr>
          <p:cNvSpPr txBox="1"/>
          <p:nvPr/>
        </p:nvSpPr>
        <p:spPr>
          <a:xfrm>
            <a:off x="870011" y="1180731"/>
            <a:ext cx="7847861" cy="4647426"/>
          </a:xfrm>
          <a:prstGeom prst="rect">
            <a:avLst/>
          </a:prstGeom>
          <a:noFill/>
        </p:spPr>
        <p:txBody>
          <a:bodyPr wrap="square" rtlCol="0">
            <a:spAutoFit/>
          </a:bodyPr>
          <a:lstStyle/>
          <a:p>
            <a:r>
              <a:rPr lang="de-DE" sz="2800" b="1" dirty="0">
                <a:latin typeface="Arial" panose="020B0604020202020204" pitchFamily="34" charset="0"/>
                <a:cs typeface="Arial" panose="020B0604020202020204" pitchFamily="34" charset="0"/>
              </a:rPr>
              <a:t>Verschiedenes:</a:t>
            </a:r>
          </a:p>
          <a:p>
            <a:endParaRPr lang="de-DE" sz="2800" dirty="0">
              <a:latin typeface="Arial" panose="020B0604020202020204" pitchFamily="34" charset="0"/>
              <a:cs typeface="Arial" panose="020B0604020202020204" pitchFamily="34" charset="0"/>
            </a:endParaRPr>
          </a:p>
          <a:p>
            <a:pPr algn="just">
              <a:lnSpc>
                <a:spcPct val="115000"/>
              </a:lnSpc>
              <a:spcAft>
                <a:spcPts val="1000"/>
              </a:spcAft>
            </a:pPr>
            <a:r>
              <a:rPr lang="de-DE" sz="2800" dirty="0">
                <a:effectLst/>
                <a:latin typeface="Arial" panose="020B0604020202020204" pitchFamily="34" charset="0"/>
                <a:ea typeface="Calibri" panose="020F0502020204030204" pitchFamily="34" charset="0"/>
                <a:cs typeface="Arial" panose="020B0604020202020204" pitchFamily="34" charset="0"/>
              </a:rPr>
              <a:t>Lesen Sie ISERV regelmäßig.   </a:t>
            </a:r>
          </a:p>
          <a:p>
            <a:pPr algn="just">
              <a:lnSpc>
                <a:spcPct val="115000"/>
              </a:lnSpc>
              <a:spcAft>
                <a:spcPts val="1000"/>
              </a:spcAft>
            </a:pPr>
            <a:r>
              <a:rPr lang="de-DE" sz="2800" dirty="0">
                <a:effectLst/>
                <a:latin typeface="Arial" panose="020B0604020202020204" pitchFamily="34" charset="0"/>
                <a:ea typeface="Calibri" panose="020F0502020204030204" pitchFamily="34" charset="0"/>
                <a:cs typeface="Arial" panose="020B0604020202020204" pitchFamily="34" charset="0"/>
              </a:rPr>
              <a:t>Wir haben zwei zentrale Nachschreibetermine; jeweils an einem Samstag.</a:t>
            </a:r>
          </a:p>
          <a:p>
            <a:pPr algn="just">
              <a:lnSpc>
                <a:spcPct val="115000"/>
              </a:lnSpc>
              <a:spcAft>
                <a:spcPts val="1000"/>
              </a:spcAft>
            </a:pPr>
            <a:r>
              <a:rPr lang="de-DE" sz="2800" dirty="0">
                <a:effectLst/>
                <a:latin typeface="Arial" panose="020B0604020202020204" pitchFamily="34" charset="0"/>
                <a:ea typeface="Calibri" panose="020F0502020204030204" pitchFamily="34" charset="0"/>
                <a:cs typeface="Arial" panose="020B0604020202020204" pitchFamily="34" charset="0"/>
              </a:rPr>
              <a:t>Wirtschaftslehre findet bei uns nur im ersten Halbjahr statt.</a:t>
            </a:r>
            <a:endParaRPr lang="de-DE" sz="2400" dirty="0">
              <a:effectLst/>
              <a:latin typeface="Arial" panose="020B0604020202020204" pitchFamily="34" charset="0"/>
              <a:ea typeface="Calibri" panose="020F0502020204030204" pitchFamily="34" charset="0"/>
              <a:cs typeface="Arial" panose="020B0604020202020204" pitchFamily="34" charset="0"/>
            </a:endParaRPr>
          </a:p>
          <a:p>
            <a:endParaRPr lang="de-DE" dirty="0"/>
          </a:p>
          <a:p>
            <a:endParaRPr lang="de-DE" dirty="0"/>
          </a:p>
          <a:p>
            <a:endParaRPr lang="de-DE" dirty="0"/>
          </a:p>
        </p:txBody>
      </p:sp>
    </p:spTree>
    <p:extLst>
      <p:ext uri="{BB962C8B-B14F-4D97-AF65-F5344CB8AC3E}">
        <p14:creationId xmlns:p14="http://schemas.microsoft.com/office/powerpoint/2010/main" val="2403404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6A0C56C3-FE27-442A-AB42-CD5D249C0E58}"/>
              </a:ext>
            </a:extLst>
          </p:cNvPr>
          <p:cNvSpPr txBox="1"/>
          <p:nvPr/>
        </p:nvSpPr>
        <p:spPr>
          <a:xfrm>
            <a:off x="4474347" y="2716568"/>
            <a:ext cx="6720396" cy="646331"/>
          </a:xfrm>
          <a:prstGeom prst="rect">
            <a:avLst/>
          </a:prstGeom>
          <a:noFill/>
        </p:spPr>
        <p:txBody>
          <a:bodyPr wrap="square" rtlCol="0">
            <a:spAutoFit/>
          </a:bodyPr>
          <a:lstStyle/>
          <a:p>
            <a:r>
              <a:rPr lang="de-DE" sz="3600" dirty="0"/>
              <a:t>Fragen? </a:t>
            </a:r>
          </a:p>
        </p:txBody>
      </p:sp>
    </p:spTree>
    <p:extLst>
      <p:ext uri="{BB962C8B-B14F-4D97-AF65-F5344CB8AC3E}">
        <p14:creationId xmlns:p14="http://schemas.microsoft.com/office/powerpoint/2010/main" val="276486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4340A0F-7C64-4DC3-8A56-C8283DABC08C}"/>
              </a:ext>
            </a:extLst>
          </p:cNvPr>
          <p:cNvSpPr txBox="1"/>
          <p:nvPr/>
        </p:nvSpPr>
        <p:spPr>
          <a:xfrm>
            <a:off x="1296140" y="1269508"/>
            <a:ext cx="7572653" cy="5078313"/>
          </a:xfrm>
          <a:prstGeom prst="rect">
            <a:avLst/>
          </a:prstGeom>
          <a:noFill/>
        </p:spPr>
        <p:txBody>
          <a:bodyPr wrap="square" rtlCol="0">
            <a:spAutoFit/>
          </a:bodyPr>
          <a:lstStyle/>
          <a:p>
            <a:r>
              <a:rPr lang="de-DE" sz="3200" b="1" dirty="0"/>
              <a:t>Zuständigkeiten in der Oberstufe:</a:t>
            </a:r>
          </a:p>
          <a:p>
            <a:endParaRPr lang="de-DE" sz="3200" dirty="0"/>
          </a:p>
          <a:p>
            <a:r>
              <a:rPr lang="de-DE" sz="3200" dirty="0"/>
              <a:t>Jahrgang 11: Herr Spanehl</a:t>
            </a:r>
          </a:p>
          <a:p>
            <a:r>
              <a:rPr lang="de-DE" sz="3200" dirty="0"/>
              <a:t>Jahrgänge 12 und 13: Frau Schmidt</a:t>
            </a:r>
          </a:p>
          <a:p>
            <a:endParaRPr lang="de-DE" sz="3200" dirty="0"/>
          </a:p>
          <a:p>
            <a:pPr algn="just"/>
            <a:r>
              <a:rPr lang="de-DE" sz="3200" dirty="0"/>
              <a:t>Bei allen Fragen zur Einführungsphase bin ich Ihr Ansprechpartner; alle Fragen zur Qualifikationsphase beantwortet Frau Schmidt.</a:t>
            </a:r>
          </a:p>
          <a:p>
            <a:endParaRPr lang="en-US" sz="3600" dirty="0"/>
          </a:p>
        </p:txBody>
      </p:sp>
    </p:spTree>
    <p:extLst>
      <p:ext uri="{BB962C8B-B14F-4D97-AF65-F5344CB8AC3E}">
        <p14:creationId xmlns:p14="http://schemas.microsoft.com/office/powerpoint/2010/main" val="3094542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17331AD0-36A8-4B7C-8C73-58953465CD63}"/>
              </a:ext>
            </a:extLst>
          </p:cNvPr>
          <p:cNvSpPr txBox="1"/>
          <p:nvPr/>
        </p:nvSpPr>
        <p:spPr>
          <a:xfrm>
            <a:off x="816746" y="1358284"/>
            <a:ext cx="8522563" cy="3625160"/>
          </a:xfrm>
          <a:prstGeom prst="rect">
            <a:avLst/>
          </a:prstGeom>
          <a:noFill/>
        </p:spPr>
        <p:txBody>
          <a:bodyPr wrap="square" rtlCol="0">
            <a:spAutoFit/>
          </a:bodyPr>
          <a:lstStyle/>
          <a:p>
            <a:pPr algn="just">
              <a:lnSpc>
                <a:spcPct val="115000"/>
              </a:lnSpc>
              <a:spcAft>
                <a:spcPts val="1000"/>
              </a:spcAft>
            </a:pPr>
            <a:r>
              <a:rPr lang="de-DE" sz="3600" b="1" dirty="0">
                <a:effectLst/>
                <a:latin typeface="Calibri" panose="020F0502020204030204" pitchFamily="34" charset="0"/>
                <a:ea typeface="Calibri" panose="020F0502020204030204" pitchFamily="34" charset="0"/>
                <a:cs typeface="Times New Roman" panose="02020603050405020304" pitchFamily="18" charset="0"/>
              </a:rPr>
              <a:t>Ziele der Veranstaltung: </a:t>
            </a:r>
          </a:p>
          <a:p>
            <a:pPr>
              <a:lnSpc>
                <a:spcPct val="115000"/>
              </a:lnSpc>
              <a:spcAft>
                <a:spcPts val="1000"/>
              </a:spcAft>
            </a:pPr>
            <a:r>
              <a:rPr lang="de-DE" sz="3600" dirty="0">
                <a:effectLst/>
                <a:latin typeface="Calibri" panose="020F0502020204030204" pitchFamily="34" charset="0"/>
                <a:ea typeface="Calibri" panose="020F0502020204030204" pitchFamily="34" charset="0"/>
                <a:cs typeface="Times New Roman" panose="02020603050405020304" pitchFamily="18" charset="0"/>
              </a:rPr>
              <a:t>a.)Grundinformation und Wiederholung von Grundinformationen zur Einführungsphase</a:t>
            </a:r>
          </a:p>
          <a:p>
            <a:pPr algn="just">
              <a:lnSpc>
                <a:spcPct val="115000"/>
              </a:lnSpc>
              <a:spcAft>
                <a:spcPts val="1000"/>
              </a:spcAft>
            </a:pPr>
            <a:r>
              <a:rPr lang="de-DE" sz="3600" dirty="0">
                <a:effectLst/>
                <a:latin typeface="Calibri" panose="020F0502020204030204" pitchFamily="34" charset="0"/>
                <a:ea typeface="Calibri" panose="020F0502020204030204" pitchFamily="34" charset="0"/>
                <a:cs typeface="Times New Roman" panose="02020603050405020304" pitchFamily="18" charset="0"/>
              </a:rPr>
              <a:t>b.) Klärung von möglichen Fragen</a:t>
            </a:r>
          </a:p>
          <a:p>
            <a:pPr algn="just">
              <a:lnSpc>
                <a:spcPct val="115000"/>
              </a:lnSpc>
              <a:spcAft>
                <a:spcPts val="1000"/>
              </a:spcAft>
            </a:pPr>
            <a:endParaRPr lang="de-DE"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31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8120824-AA05-4890-9751-AB266E280272}"/>
              </a:ext>
            </a:extLst>
          </p:cNvPr>
          <p:cNvSpPr txBox="1"/>
          <p:nvPr/>
        </p:nvSpPr>
        <p:spPr>
          <a:xfrm>
            <a:off x="843379" y="1216241"/>
            <a:ext cx="7981025" cy="4717830"/>
          </a:xfrm>
          <a:prstGeom prst="rect">
            <a:avLst/>
          </a:prstGeom>
          <a:noFill/>
        </p:spPr>
        <p:txBody>
          <a:bodyPr wrap="square" rtlCol="0">
            <a:spAutoFit/>
          </a:bodyPr>
          <a:lstStyle/>
          <a:p>
            <a:pPr algn="just">
              <a:lnSpc>
                <a:spcPct val="115000"/>
              </a:lnSpc>
              <a:spcAft>
                <a:spcPts val="1000"/>
              </a:spcAft>
            </a:pPr>
            <a:r>
              <a:rPr lang="de-DE" sz="3200" b="1" dirty="0">
                <a:latin typeface="Calibri" panose="020F0502020204030204" pitchFamily="34" charset="0"/>
                <a:ea typeface="Calibri" panose="020F0502020204030204" pitchFamily="34" charset="0"/>
                <a:cs typeface="Times New Roman" panose="02020603050405020304" pitchFamily="18" charset="0"/>
              </a:rPr>
              <a:t>Möglichkeiten zum Selbststudium:</a:t>
            </a:r>
            <a:endParaRPr lang="de-DE"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effectLst/>
                <a:latin typeface="Calibri" panose="020F0502020204030204" pitchFamily="34" charset="0"/>
                <a:ea typeface="Calibri" panose="020F0502020204030204" pitchFamily="34" charset="0"/>
                <a:cs typeface="Times New Roman" panose="02020603050405020304" pitchFamily="18" charset="0"/>
              </a:rPr>
              <a:t>Auf der Homepage der Schule finden Sie unter „Oberstufe“ Informationen zur Oberstufe; u.a. in Form von PPT-Präsentationen; u.a. können Sie dort Informationen zur Leistungsbewertung nachlesen! Weitere Informationen zur gymnasialen Oberstufe finden Sie  unter www.nibis.de</a:t>
            </a:r>
          </a:p>
        </p:txBody>
      </p:sp>
    </p:spTree>
    <p:extLst>
      <p:ext uri="{BB962C8B-B14F-4D97-AF65-F5344CB8AC3E}">
        <p14:creationId xmlns:p14="http://schemas.microsoft.com/office/powerpoint/2010/main" val="541113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9577408A-00F3-4A46-849B-362A1775A312}"/>
              </a:ext>
            </a:extLst>
          </p:cNvPr>
          <p:cNvSpPr txBox="1"/>
          <p:nvPr/>
        </p:nvSpPr>
        <p:spPr>
          <a:xfrm>
            <a:off x="1136342" y="451281"/>
            <a:ext cx="7501631" cy="6124754"/>
          </a:xfrm>
          <a:prstGeom prst="rect">
            <a:avLst/>
          </a:prstGeom>
          <a:noFill/>
        </p:spPr>
        <p:txBody>
          <a:bodyPr wrap="square" rtlCol="0">
            <a:spAutoFit/>
          </a:bodyPr>
          <a:lstStyle/>
          <a:p>
            <a:r>
              <a:rPr lang="de-DE" sz="2800" b="1" dirty="0"/>
              <a:t>Betriebspraktikum 2022</a:t>
            </a:r>
          </a:p>
          <a:p>
            <a:endParaRPr lang="de-DE" sz="2800" dirty="0"/>
          </a:p>
          <a:p>
            <a:pPr algn="just"/>
            <a:r>
              <a:rPr lang="de-DE" sz="2800" dirty="0"/>
              <a:t>Das Praktikum findet laut Plan direkt nach den Herbstferien vom 01.11.2022-11.11.2022 statt.</a:t>
            </a:r>
          </a:p>
          <a:p>
            <a:endParaRPr lang="de-DE" sz="2800" dirty="0"/>
          </a:p>
          <a:p>
            <a:pPr algn="just"/>
            <a:r>
              <a:rPr lang="de-DE" sz="2800" dirty="0"/>
              <a:t>Koordiniert wird das Praktikum von Frau Czarnecki (Koordination Berufsorientierung); alle Fragen zum Praktikum stellen Sie Frau Czarnecki.</a:t>
            </a:r>
          </a:p>
          <a:p>
            <a:endParaRPr lang="de-DE" sz="2800" dirty="0"/>
          </a:p>
          <a:p>
            <a:r>
              <a:rPr lang="de-DE" sz="2800" dirty="0"/>
              <a:t>Alle Informationen zum Praktikum finden Sie auf der Homepage unter „Unterrichtsfächer  -&gt; Politik-Wirtschaft“</a:t>
            </a:r>
          </a:p>
        </p:txBody>
      </p:sp>
    </p:spTree>
    <p:extLst>
      <p:ext uri="{BB962C8B-B14F-4D97-AF65-F5344CB8AC3E}">
        <p14:creationId xmlns:p14="http://schemas.microsoft.com/office/powerpoint/2010/main" val="175911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FB15BD6B-528D-42A2-AEF3-1B5E06A25E63}"/>
              </a:ext>
            </a:extLst>
          </p:cNvPr>
          <p:cNvSpPr txBox="1"/>
          <p:nvPr/>
        </p:nvSpPr>
        <p:spPr>
          <a:xfrm>
            <a:off x="559294" y="248581"/>
            <a:ext cx="8744504" cy="7109639"/>
          </a:xfrm>
          <a:prstGeom prst="rect">
            <a:avLst/>
          </a:prstGeom>
          <a:noFill/>
        </p:spPr>
        <p:txBody>
          <a:bodyPr wrap="square" rtlCol="0">
            <a:spAutoFit/>
          </a:bodyPr>
          <a:lstStyle/>
          <a:p>
            <a:r>
              <a:rPr lang="de-DE" sz="2400" b="1" dirty="0"/>
              <a:t>Neuerungen in der Oberstufe: 1. Das Versäumnisheft</a:t>
            </a:r>
          </a:p>
          <a:p>
            <a:endParaRPr lang="de-DE" dirty="0"/>
          </a:p>
          <a:p>
            <a:r>
              <a:rPr lang="de-DE" dirty="0"/>
              <a:t>Liebe Schülerinnen und Schüler,</a:t>
            </a:r>
          </a:p>
          <a:p>
            <a:endParaRPr lang="de-DE" dirty="0"/>
          </a:p>
          <a:p>
            <a:r>
              <a:rPr lang="de-DE" dirty="0"/>
              <a:t>im Krankheitsfall benachrichtigen Sie </a:t>
            </a:r>
            <a:r>
              <a:rPr lang="de-DE" b="1" dirty="0"/>
              <a:t>am 1. Tag </a:t>
            </a:r>
            <a:r>
              <a:rPr lang="de-DE" dirty="0"/>
              <a:t>das Sekretariat, Klassenlehrer(in)  bzw. Tutor(in) und alle Fachlehrkräfte.</a:t>
            </a:r>
          </a:p>
          <a:p>
            <a:r>
              <a:rPr lang="de-DE" dirty="0"/>
              <a:t>Sie sind gehalten, im Falle Ihres Fehlens im Unterricht von Ihrem Versäumnisheft Gebrauch zu machen. Bitte beachten Sie dabei Folgendes:</a:t>
            </a:r>
          </a:p>
          <a:p>
            <a:endParaRPr lang="de-DE" dirty="0"/>
          </a:p>
          <a:p>
            <a:r>
              <a:rPr lang="de-DE" dirty="0"/>
              <a:t>-	Tragen Sie den versäumten Kursunterricht ein und bestätigen Sie die Angaben bei Volljährigkeit mit Ihrer Unterschrift oder lassen Sie sie durch Ihre Eltern bestätigen. </a:t>
            </a:r>
          </a:p>
          <a:p>
            <a:endParaRPr lang="de-DE" dirty="0"/>
          </a:p>
          <a:p>
            <a:pPr algn="just"/>
            <a:r>
              <a:rPr lang="de-DE" dirty="0"/>
              <a:t>-	Legen Sie Ihr Versäumnisheft nach Wiederaufnahme Ihres Schulbesuchs </a:t>
            </a:r>
            <a:r>
              <a:rPr lang="de-DE" b="1" dirty="0"/>
              <a:t>unverzüglich und unaufgefordert </a:t>
            </a:r>
            <a:r>
              <a:rPr lang="de-DE" dirty="0"/>
              <a:t>unter Angabe des Versäumnisgrundes Ihrer Fachlehrerin / Ihrem Fachlehrer und anschließend Ihrer Klassenleitung bzw. Ihrer Tutorin / Ihrem Tutor vor. </a:t>
            </a:r>
            <a:r>
              <a:rPr lang="de-DE" b="1" dirty="0"/>
              <a:t>Tun Sie das nicht in der jeweils erstmöglichen Stunde nach Ihrem Fehlen, gilt das Fehlen als unentschuldigt</a:t>
            </a:r>
            <a:r>
              <a:rPr lang="de-DE" dirty="0"/>
              <a:t>.</a:t>
            </a:r>
          </a:p>
          <a:p>
            <a:r>
              <a:rPr lang="de-DE" dirty="0"/>
              <a:t>Ihre Bitte um Beurlaubung legen Sie bitte </a:t>
            </a:r>
            <a:r>
              <a:rPr lang="de-DE" b="1" dirty="0"/>
              <a:t>rechtzeitig schriftlich </a:t>
            </a:r>
            <a:r>
              <a:rPr lang="de-DE" dirty="0"/>
              <a:t>vorher zur Genehmigung vor: Einzelstunden genehmigt die Fachlehrkraft, ganze Tage die Klassenlehrkraft / die Tutorin / der Tutor, </a:t>
            </a:r>
            <a:r>
              <a:rPr lang="de-DE" b="1" dirty="0"/>
              <a:t>mehrere Tage bzw. einzelne Tage im Zusammenhang mit den Schulferien genehmigt ausschließlich der Schulleiter.</a:t>
            </a:r>
          </a:p>
          <a:p>
            <a:endParaRPr lang="de-DE" dirty="0"/>
          </a:p>
          <a:p>
            <a:endParaRPr lang="de-DE" dirty="0"/>
          </a:p>
          <a:p>
            <a:endParaRPr lang="de-DE" dirty="0"/>
          </a:p>
        </p:txBody>
      </p:sp>
    </p:spTree>
    <p:extLst>
      <p:ext uri="{BB962C8B-B14F-4D97-AF65-F5344CB8AC3E}">
        <p14:creationId xmlns:p14="http://schemas.microsoft.com/office/powerpoint/2010/main" val="1175658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30CB697-6F1C-46E0-A861-8507FD65D5F6}"/>
              </a:ext>
            </a:extLst>
          </p:cNvPr>
          <p:cNvSpPr txBox="1"/>
          <p:nvPr/>
        </p:nvSpPr>
        <p:spPr>
          <a:xfrm>
            <a:off x="727969" y="772356"/>
            <a:ext cx="8398275" cy="5539978"/>
          </a:xfrm>
          <a:prstGeom prst="rect">
            <a:avLst/>
          </a:prstGeom>
          <a:noFill/>
        </p:spPr>
        <p:txBody>
          <a:bodyPr wrap="square" rtlCol="0">
            <a:spAutoFit/>
          </a:bodyPr>
          <a:lstStyle/>
          <a:p>
            <a:pPr marL="230505" algn="just"/>
            <a:r>
              <a:rPr lang="de-DE" sz="2400" dirty="0">
                <a:latin typeface="Arial" panose="020B0604020202020204" pitchFamily="34" charset="0"/>
                <a:ea typeface="Times New Roman" panose="02020603050405020304" pitchFamily="18" charset="0"/>
              </a:rPr>
              <a:t>-	Können Sie eine Klausur nicht mitschreiben, so informieren Sie die Schule </a:t>
            </a:r>
            <a:r>
              <a:rPr lang="de-DE" sz="2400" b="1" dirty="0">
                <a:latin typeface="Arial" panose="020B0604020202020204" pitchFamily="34" charset="0"/>
                <a:ea typeface="Times New Roman" panose="02020603050405020304" pitchFamily="18" charset="0"/>
              </a:rPr>
              <a:t>vor Beginn der Klausur</a:t>
            </a:r>
            <a:r>
              <a:rPr lang="de-DE" sz="2400" dirty="0">
                <a:latin typeface="Arial" panose="020B0604020202020204" pitchFamily="34" charset="0"/>
                <a:ea typeface="Times New Roman" panose="02020603050405020304" pitchFamily="18" charset="0"/>
              </a:rPr>
              <a:t> darüber (Anruf im Sekretariat).</a:t>
            </a:r>
          </a:p>
          <a:p>
            <a:pPr marL="230505" algn="just"/>
            <a:r>
              <a:rPr lang="de-DE" sz="2400" b="1" dirty="0">
                <a:latin typeface="Arial" panose="020B0604020202020204" pitchFamily="34" charset="0"/>
                <a:ea typeface="Times New Roman" panose="02020603050405020304" pitchFamily="18" charset="0"/>
              </a:rPr>
              <a:t>Innerhalb von drei Tagen </a:t>
            </a:r>
            <a:r>
              <a:rPr lang="de-DE" sz="2400" dirty="0">
                <a:latin typeface="Arial" panose="020B0604020202020204" pitchFamily="34" charset="0"/>
                <a:ea typeface="Times New Roman" panose="02020603050405020304" pitchFamily="18" charset="0"/>
              </a:rPr>
              <a:t>nach Wiederaufnahme Ihres Schulbesuchs legen Sie Ihrer Fachlehrkraft, bei der Sie die Klausur versäumt haben, unaufgefordert </a:t>
            </a:r>
            <a:r>
              <a:rPr lang="de-DE" sz="2400" b="1" dirty="0">
                <a:latin typeface="Arial" panose="020B0604020202020204" pitchFamily="34" charset="0"/>
                <a:ea typeface="Times New Roman" panose="02020603050405020304" pitchFamily="18" charset="0"/>
              </a:rPr>
              <a:t>eine ärztliche Bescheinigung</a:t>
            </a:r>
            <a:r>
              <a:rPr lang="de-DE" sz="2400" dirty="0">
                <a:latin typeface="Arial" panose="020B0604020202020204" pitchFamily="34" charset="0"/>
                <a:ea typeface="Times New Roman" panose="02020603050405020304" pitchFamily="18" charset="0"/>
              </a:rPr>
              <a:t> vor, aus der Ihre Schulunfähigkeit für die Zeit Ihres Fehlens hervorgeht.</a:t>
            </a:r>
          </a:p>
          <a:p>
            <a:pPr marL="230505" algn="just"/>
            <a:r>
              <a:rPr lang="de-DE" sz="2400" dirty="0">
                <a:latin typeface="Arial" panose="020B0604020202020204" pitchFamily="34" charset="0"/>
                <a:ea typeface="Times New Roman" panose="02020603050405020304" pitchFamily="18" charset="0"/>
              </a:rPr>
              <a:t>Ärztliche Bescheinigungen kleben Sie bitte hinten in das Versäumnisheft.</a:t>
            </a:r>
          </a:p>
          <a:p>
            <a:pPr marL="230505" algn="just"/>
            <a:r>
              <a:rPr lang="de-DE" sz="2400" b="1" dirty="0">
                <a:latin typeface="Arial" panose="020B0604020202020204" pitchFamily="34" charset="0"/>
                <a:ea typeface="Times New Roman" panose="02020603050405020304" pitchFamily="18" charset="0"/>
              </a:rPr>
              <a:t>Beachten Sie, dass ein im obigen Sinne unentschuldigtes Fehlen bei einer Klausur zu einer Bewertung dieser Klausur mit der Note „ungenügend“ (00 Punkte) führen kann.</a:t>
            </a:r>
          </a:p>
          <a:p>
            <a:pPr marL="230505" algn="just"/>
            <a:endParaRPr lang="de-DE"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0837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0270FC4-9DD3-45A4-A38C-BAB27D084BB8}"/>
              </a:ext>
            </a:extLst>
          </p:cNvPr>
          <p:cNvSpPr txBox="1"/>
          <p:nvPr/>
        </p:nvSpPr>
        <p:spPr>
          <a:xfrm>
            <a:off x="1118587" y="306833"/>
            <a:ext cx="7901126" cy="6247864"/>
          </a:xfrm>
          <a:prstGeom prst="rect">
            <a:avLst/>
          </a:prstGeom>
          <a:noFill/>
        </p:spPr>
        <p:txBody>
          <a:bodyPr wrap="square" rtlCol="0">
            <a:spAutoFit/>
          </a:bodyPr>
          <a:lstStyle/>
          <a:p>
            <a:pPr lvl="0" algn="just"/>
            <a:r>
              <a:rPr lang="de-DE" sz="2000" dirty="0">
                <a:latin typeface="Arial" panose="020B0604020202020204" pitchFamily="34" charset="0"/>
                <a:ea typeface="Times New Roman" panose="02020603050405020304" pitchFamily="18" charset="0"/>
              </a:rPr>
              <a:t>Haben Sie aus einem selbst zu vertretenden Grund Unterricht versäumt und kann deshalb Ihre Leistung in einem Fach nicht bewertet werden, so gilt der Unterricht als mit der Note „ungenügend“ (00 Punkte) abgeschlossen.</a:t>
            </a:r>
          </a:p>
          <a:p>
            <a:pPr lvl="0" algn="just"/>
            <a:r>
              <a:rPr lang="de-DE" sz="2000" dirty="0">
                <a:latin typeface="Arial" panose="020B0604020202020204" pitchFamily="34" charset="0"/>
                <a:ea typeface="Times New Roman" panose="02020603050405020304" pitchFamily="18" charset="0"/>
              </a:rPr>
              <a:t>Es gibt keine prozentuale Fehlstundenregelung. Somit ist keine Grenze festlegt, innerhalb der Fehlzeiten „gebilligt“ werden. Entscheidend ist die Tatsache, ob die betreffende Fachlehrkraft die Leistung aufgrund häufigen Fehlens bewerten kann oder nicht.</a:t>
            </a:r>
          </a:p>
          <a:p>
            <a:pPr lvl="0" algn="just"/>
            <a:r>
              <a:rPr lang="de-DE" sz="2000" dirty="0">
                <a:latin typeface="Arial" panose="020B0604020202020204" pitchFamily="34" charset="0"/>
                <a:ea typeface="Times New Roman" panose="02020603050405020304" pitchFamily="18" charset="0"/>
              </a:rPr>
              <a:t>Haben Sie den Grund Ihres Fehlens in der Einführungsphase nicht selbst zu vertreten und kann deshalb Ihre Leistung in einem Fach nicht bewertet werden, so können Sie in die Qualifikationsphase versetzt werden, wenn die Konferenz von Ihnen eine erfolgreiche Mitarbeit im 12. Schuljahrgang erwartet.</a:t>
            </a:r>
          </a:p>
          <a:p>
            <a:pPr lvl="0" algn="just"/>
            <a:r>
              <a:rPr lang="de-DE" sz="2000" dirty="0">
                <a:latin typeface="Arial" panose="020B0604020202020204" pitchFamily="34" charset="0"/>
                <a:ea typeface="Times New Roman" panose="02020603050405020304" pitchFamily="18" charset="0"/>
              </a:rPr>
              <a:t>Wenn in der Qualifikationsphase Ihre Leistung nicht bewertet werden kann, gilt der Kurs als nicht belegt. Damit ist die Belegungsverpflichtung in diesem Fach nicht erfüllt und die Zulassung zum Abitur nicht möglich.</a:t>
            </a:r>
          </a:p>
          <a:p>
            <a:pPr lvl="0" algn="just"/>
            <a:endParaRPr lang="de-DE" sz="2000" dirty="0">
              <a:latin typeface="Arial" panose="020B0604020202020204" pitchFamily="34" charset="0"/>
              <a:ea typeface="Times New Roman" panose="02020603050405020304" pitchFamily="18" charset="0"/>
            </a:endParaRPr>
          </a:p>
          <a:p>
            <a:pPr lvl="0" algn="just"/>
            <a:r>
              <a:rPr lang="de-DE" sz="2000" dirty="0">
                <a:latin typeface="Arial" panose="020B0604020202020204" pitchFamily="34" charset="0"/>
                <a:ea typeface="Times New Roman" panose="02020603050405020304" pitchFamily="18" charset="0"/>
              </a:rPr>
              <a:t>Dr. I. Möller, </a:t>
            </a:r>
            <a:r>
              <a:rPr lang="de-DE" sz="2000" dirty="0" err="1">
                <a:latin typeface="Arial" panose="020B0604020202020204" pitchFamily="34" charset="0"/>
                <a:ea typeface="Times New Roman" panose="02020603050405020304" pitchFamily="18" charset="0"/>
              </a:rPr>
              <a:t>OStD</a:t>
            </a:r>
            <a:endParaRPr lang="de-DE" sz="2000" dirty="0">
              <a:latin typeface="Arial" panose="020B0604020202020204" pitchFamily="34" charset="0"/>
              <a:ea typeface="Times New Roman" panose="02020603050405020304" pitchFamily="18" charset="0"/>
            </a:endParaRPr>
          </a:p>
          <a:p>
            <a:pPr lvl="0" algn="just"/>
            <a:r>
              <a:rPr lang="de-DE" sz="2000" dirty="0">
                <a:latin typeface="Arial" panose="020B0604020202020204" pitchFamily="34" charset="0"/>
                <a:ea typeface="Times New Roman" panose="02020603050405020304" pitchFamily="18" charset="0"/>
              </a:rPr>
              <a:t>Schulleiter</a:t>
            </a:r>
          </a:p>
        </p:txBody>
      </p:sp>
    </p:spTree>
    <p:extLst>
      <p:ext uri="{BB962C8B-B14F-4D97-AF65-F5344CB8AC3E}">
        <p14:creationId xmlns:p14="http://schemas.microsoft.com/office/powerpoint/2010/main" val="1729119762"/>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1750</Words>
  <Application>Microsoft Office PowerPoint</Application>
  <PresentationFormat>Breitbild</PresentationFormat>
  <Paragraphs>122</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25</vt:i4>
      </vt:variant>
    </vt:vector>
  </HeadingPairs>
  <TitlesOfParts>
    <vt:vector size="30" baseType="lpstr">
      <vt:lpstr>Arial</vt:lpstr>
      <vt:lpstr>Calibri</vt:lpstr>
      <vt:lpstr>Trebuchet MS</vt:lpstr>
      <vt:lpstr>Wingdings 3</vt:lpstr>
      <vt:lpstr>Facette</vt:lpstr>
      <vt:lpstr>Anfangsinformation für die Einführungsphase (Jahrgang 11)</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Anfangsinformation für die Einführungsphase (Jahrgang 11)</dc:title>
  <dc:creator>Matthias Spanehl</dc:creator>
  <cp:lastModifiedBy>Matthias Spanehl</cp:lastModifiedBy>
  <cp:revision>21</cp:revision>
  <dcterms:created xsi:type="dcterms:W3CDTF">2020-08-24T11:24:09Z</dcterms:created>
  <dcterms:modified xsi:type="dcterms:W3CDTF">2022-08-21T08:57:19Z</dcterms:modified>
</cp:coreProperties>
</file>