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33" r:id="rId2"/>
    <p:sldId id="332" r:id="rId3"/>
    <p:sldId id="328" r:id="rId4"/>
    <p:sldId id="315" r:id="rId5"/>
    <p:sldId id="321" r:id="rId6"/>
    <p:sldId id="329" r:id="rId7"/>
    <p:sldId id="334" r:id="rId8"/>
    <p:sldId id="330" r:id="rId9"/>
    <p:sldId id="319" r:id="rId10"/>
    <p:sldId id="320" r:id="rId11"/>
    <p:sldId id="314" r:id="rId12"/>
    <p:sldId id="323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CE9A0FD-D5A9-4567-BAE5-3FAED6F54F72}">
          <p14:sldIdLst/>
        </p14:section>
        <p14:section name="Abschnitt ohne Titel" id="{BDBE2B3C-FE56-4C77-984D-258BDBAE57C1}">
          <p14:sldIdLst>
            <p14:sldId id="333"/>
            <p14:sldId id="332"/>
            <p14:sldId id="328"/>
            <p14:sldId id="315"/>
            <p14:sldId id="321"/>
            <p14:sldId id="329"/>
            <p14:sldId id="334"/>
            <p14:sldId id="330"/>
            <p14:sldId id="319"/>
            <p14:sldId id="320"/>
            <p14:sldId id="314"/>
          </p14:sldIdLst>
        </p14:section>
        <p14:section name="Abschnitt ohne Titel" id="{F69C0E9A-9118-4ACC-A905-8F0A42CF68AB}">
          <p14:sldIdLst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44mammes" initials="4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8" autoAdjust="0"/>
    <p:restoredTop sz="82126" autoAdjust="0"/>
  </p:normalViewPr>
  <p:slideViewPr>
    <p:cSldViewPr>
      <p:cViewPr varScale="1">
        <p:scale>
          <a:sx n="55" d="100"/>
          <a:sy n="55" d="100"/>
        </p:scale>
        <p:origin x="1592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2AC2A-690E-4592-9A95-4F95ACA81E92}" type="datetimeFigureOut">
              <a:rPr lang="de-DE" smtClean="0"/>
              <a:t>27.01.2021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6F8AF-DA7B-4CD8-B231-323D130A57A1}" type="slidenum">
              <a:rPr lang="de-DE" smtClean="0"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6F8AF-DA7B-4CD8-B231-323D130A57A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467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6F8AF-DA7B-4CD8-B231-323D130A57A1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082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6F8AF-DA7B-4CD8-B231-323D130A57A1}" type="slidenum">
              <a:rPr lang="de-DE" smtClean="0"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C4CED-55CA-4C83-83ED-8D76BE676BDA}" type="datetimeFigureOut">
              <a:rPr lang="de-DE" smtClean="0"/>
              <a:pPr/>
              <a:t>27.01.2021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520A1-4AFD-4470-81B4-D00CCEC7BE71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.png"/><Relationship Id="rId5" Type="http://schemas.openxmlformats.org/officeDocument/2006/relationships/hyperlink" Target="mailto:Heno@caeci-ol.de" TargetMode="External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6AE18-0D39-485B-ACA3-A905A1D9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836712"/>
            <a:ext cx="5256584" cy="1440160"/>
          </a:xfrm>
        </p:spPr>
        <p:txBody>
          <a:bodyPr>
            <a:normAutofit fontScale="90000"/>
          </a:bodyPr>
          <a:lstStyle/>
          <a:p>
            <a:br>
              <a:rPr lang="de-DE" sz="4000" dirty="0"/>
            </a:br>
            <a:r>
              <a:rPr lang="de-DE" sz="4000" dirty="0"/>
              <a:t>Informationen über den Musikzweig  an der </a:t>
            </a:r>
            <a:r>
              <a:rPr lang="de-DE" sz="4000" dirty="0" err="1"/>
              <a:t>Cäci</a:t>
            </a:r>
            <a:r>
              <a:rPr lang="de-DE" sz="4000" dirty="0"/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140E3F0-1B7F-4AD3-B3A9-AB802966A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576" y="2636912"/>
            <a:ext cx="7920880" cy="3535288"/>
          </a:xfrm>
        </p:spPr>
        <p:txBody>
          <a:bodyPr>
            <a:noAutofit/>
          </a:bodyPr>
          <a:lstStyle/>
          <a:p>
            <a:r>
              <a:rPr lang="de-DE" sz="2800" dirty="0"/>
              <a:t>In diesem besonderen Jahr ausnahmsweise als kommentierte Power-Point-Präsentation – </a:t>
            </a:r>
          </a:p>
          <a:p>
            <a:r>
              <a:rPr lang="de-DE" sz="2800" dirty="0"/>
              <a:t>natürlich auf Abstand.</a:t>
            </a:r>
          </a:p>
          <a:p>
            <a:endParaRPr lang="de-DE" sz="2800" dirty="0"/>
          </a:p>
          <a:p>
            <a:r>
              <a:rPr lang="de-DE" sz="2800" dirty="0"/>
              <a:t>Herzlich Willkommen!</a:t>
            </a:r>
          </a:p>
          <a:p>
            <a:r>
              <a:rPr lang="de-DE" sz="2400" dirty="0"/>
              <a:t>Für die gesamte Präsentation benötigen Sie 12 Minuten Zeit. Klicken Sie nun auf das Lautsprechersymbol.</a:t>
            </a:r>
          </a:p>
        </p:txBody>
      </p:sp>
      <p:pic>
        <p:nvPicPr>
          <p:cNvPr id="6" name="Folie 1 Musik an der Cäci">
            <a:hlinkClick r:id="" action="ppaction://media"/>
            <a:extLst>
              <a:ext uri="{FF2B5EF4-FFF2-40B4-BE49-F238E27FC236}">
                <a16:creationId xmlns:a16="http://schemas.microsoft.com/office/drawing/2014/main" id="{52527282-6224-4A7A-8362-4FC4FE36A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4201356"/>
            <a:ext cx="406400" cy="406400"/>
          </a:xfrm>
          <a:prstGeom prst="rect">
            <a:avLst/>
          </a:prstGeom>
        </p:spPr>
      </p:pic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CE6C6B4D-7AE3-4837-AC31-24BE83727A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1" b="19891"/>
          <a:stretch>
            <a:fillRect/>
          </a:stretch>
        </p:blipFill>
        <p:spPr>
          <a:xfrm>
            <a:off x="395536" y="478663"/>
            <a:ext cx="2088232" cy="1582185"/>
          </a:xfrm>
        </p:spPr>
      </p:pic>
    </p:spTree>
    <p:extLst>
      <p:ext uri="{BB962C8B-B14F-4D97-AF65-F5344CB8AC3E}">
        <p14:creationId xmlns:p14="http://schemas.microsoft.com/office/powerpoint/2010/main" val="210395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nach dem Abi?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0396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Musikstudium ist </a:t>
            </a:r>
            <a:r>
              <a:rPr lang="de-DE" b="1" dirty="0"/>
              <a:t>absolute Ausnahme</a:t>
            </a:r>
          </a:p>
          <a:p>
            <a:r>
              <a:rPr lang="de-DE" dirty="0"/>
              <a:t>Aber: Gute persönliche Voraussetzungen für  Ausbildung und Studium,  denn entwickelt wurden „soft </a:t>
            </a:r>
            <a:r>
              <a:rPr lang="de-DE" dirty="0" err="1"/>
              <a:t>skills</a:t>
            </a:r>
            <a:r>
              <a:rPr lang="de-DE" dirty="0"/>
              <a:t>“ wie:</a:t>
            </a:r>
          </a:p>
          <a:p>
            <a:pPr>
              <a:buNone/>
            </a:pPr>
            <a:r>
              <a:rPr lang="de-DE" dirty="0"/>
              <a:t>    Teamgeist, Fairness, Verlässlichkeit, Durchhaltevermögen,  Frustrationstoleranz, Freude an selbst erarbeiteter Leistung, Fleiß, Selbstbewusstsein, Freude am gemeinsamen Tun und gemeinsamen Erfolg, (fein)motorische Fähigkeiten, Identifikation mit der Gruppe, Vortragserfahrung…</a:t>
            </a:r>
          </a:p>
          <a:p>
            <a:pPr>
              <a:buNone/>
            </a:pPr>
            <a:endParaRPr lang="de-DE" dirty="0"/>
          </a:p>
        </p:txBody>
      </p:sp>
      <p:pic>
        <p:nvPicPr>
          <p:cNvPr id="5" name="folie 9b">
            <a:hlinkClick r:id="" action="ppaction://media"/>
            <a:extLst>
              <a:ext uri="{FF2B5EF4-FFF2-40B4-BE49-F238E27FC236}">
                <a16:creationId xmlns:a16="http://schemas.microsoft.com/office/drawing/2014/main" id="{96BD3193-D895-481B-B6BE-154634036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82419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Ich möchte vielleicht in eine m-Klasse, was nun?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Anruf im Sekretariat </a:t>
            </a:r>
            <a:r>
              <a:rPr lang="de-DE" dirty="0">
                <a:latin typeface="Arial"/>
                <a:cs typeface="Arial"/>
              </a:rPr>
              <a:t>→ Beratungstermin bei Frau Heno </a:t>
            </a:r>
          </a:p>
          <a:p>
            <a:r>
              <a:rPr lang="de-DE" dirty="0">
                <a:latin typeface="Arial"/>
                <a:cs typeface="Arial"/>
              </a:rPr>
              <a:t>Gespräch mit einem Elternteil  und dem Kind, </a:t>
            </a:r>
            <a:r>
              <a:rPr lang="de-DE" u="sng" dirty="0">
                <a:latin typeface="Arial"/>
                <a:cs typeface="Arial"/>
              </a:rPr>
              <a:t>nach Möglichkeit</a:t>
            </a:r>
            <a:r>
              <a:rPr lang="de-DE" dirty="0">
                <a:latin typeface="Arial"/>
                <a:cs typeface="Arial"/>
              </a:rPr>
              <a:t> Vorspiel eines kurzen einfachen (!)  Musikstücks (kurzes Video per mail)</a:t>
            </a:r>
          </a:p>
          <a:p>
            <a:r>
              <a:rPr lang="de-DE" dirty="0">
                <a:latin typeface="Arial"/>
                <a:cs typeface="Arial"/>
              </a:rPr>
              <a:t>gemeinsame Überlegungen zur Wahl der Musikklasse, der Musikgruppe und des Instruments</a:t>
            </a:r>
            <a:endParaRPr lang="de-DE" dirty="0"/>
          </a:p>
        </p:txBody>
      </p:sp>
      <p:pic>
        <p:nvPicPr>
          <p:cNvPr id="5" name="folie 11">
            <a:hlinkClick r:id="" action="ppaction://media"/>
            <a:extLst>
              <a:ext uri="{FF2B5EF4-FFF2-40B4-BE49-F238E27FC236}">
                <a16:creationId xmlns:a16="http://schemas.microsoft.com/office/drawing/2014/main" id="{55C5B660-843F-4EA4-B948-6C1DB99E2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8224" y="600243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71472" y="714356"/>
            <a:ext cx="82868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dirty="0">
                <a:solidFill>
                  <a:prstClr val="white"/>
                </a:solidFill>
              </a:rPr>
              <a:t>Vielen Dank für Ihr und Euer Interesse!</a:t>
            </a:r>
          </a:p>
          <a:p>
            <a:endParaRPr lang="de-DE" sz="3200" dirty="0">
              <a:solidFill>
                <a:prstClr val="white"/>
              </a:solidFill>
            </a:endParaRPr>
          </a:p>
          <a:p>
            <a:r>
              <a:rPr lang="de-DE" sz="3200" dirty="0">
                <a:solidFill>
                  <a:prstClr val="white"/>
                </a:solidFill>
              </a:rPr>
              <a:t>Falls es noch ungeklärte Fragen gibt, beantworte ich diese gerne in der Videokonferenz am </a:t>
            </a:r>
          </a:p>
          <a:p>
            <a:r>
              <a:rPr lang="de-DE" sz="3200" dirty="0">
                <a:solidFill>
                  <a:prstClr val="white"/>
                </a:solidFill>
              </a:rPr>
              <a:t>                           25.02.2021, 18.00 Uhr </a:t>
            </a:r>
          </a:p>
          <a:p>
            <a:r>
              <a:rPr lang="de-DE" sz="3200" dirty="0">
                <a:solidFill>
                  <a:prstClr val="white"/>
                </a:solidFill>
              </a:rPr>
              <a:t> Bitte melden Sie sich per mail an</a:t>
            </a:r>
          </a:p>
          <a:p>
            <a:r>
              <a:rPr lang="de-DE" sz="3200" dirty="0">
                <a:solidFill>
                  <a:prstClr val="white"/>
                </a:solidFill>
              </a:rPr>
              <a:t>                      </a:t>
            </a:r>
            <a:r>
              <a:rPr lang="de-DE" sz="3200" dirty="0">
                <a:solidFill>
                  <a:prstClr val="white"/>
                </a:solidFill>
                <a:hlinkClick r:id="rId5"/>
              </a:rPr>
              <a:t>Heno@caeci-ol.de</a:t>
            </a:r>
            <a:endParaRPr lang="de-DE" sz="3200" dirty="0">
              <a:solidFill>
                <a:prstClr val="white"/>
              </a:solidFill>
            </a:endParaRPr>
          </a:p>
          <a:p>
            <a:r>
              <a:rPr lang="de-DE" sz="3200" dirty="0">
                <a:solidFill>
                  <a:prstClr val="white"/>
                </a:solidFill>
              </a:rPr>
              <a:t>Ich schicke Ihnen dann eine Einladung zur Konferenz zu.</a:t>
            </a:r>
          </a:p>
          <a:p>
            <a:endParaRPr lang="de-DE" sz="3200" dirty="0">
              <a:solidFill>
                <a:prstClr val="white"/>
              </a:solidFill>
            </a:endParaRPr>
          </a:p>
          <a:p>
            <a:r>
              <a:rPr lang="de-DE" sz="3200" dirty="0">
                <a:solidFill>
                  <a:prstClr val="white"/>
                </a:solidFill>
              </a:rPr>
              <a:t>Bis dahin, </a:t>
            </a:r>
            <a:r>
              <a:rPr lang="de-DE" sz="3200">
                <a:solidFill>
                  <a:prstClr val="white"/>
                </a:solidFill>
              </a:rPr>
              <a:t>auf Wiedersehen!</a:t>
            </a:r>
            <a:endParaRPr lang="de-DE" sz="3200" dirty="0">
              <a:solidFill>
                <a:prstClr val="white"/>
              </a:solidFill>
            </a:endParaRPr>
          </a:p>
        </p:txBody>
      </p:sp>
      <p:pic>
        <p:nvPicPr>
          <p:cNvPr id="3" name="Folie 12">
            <a:hlinkClick r:id="" action="ppaction://media"/>
            <a:extLst>
              <a:ext uri="{FF2B5EF4-FFF2-40B4-BE49-F238E27FC236}">
                <a16:creationId xmlns:a16="http://schemas.microsoft.com/office/drawing/2014/main" id="{FF98E951-A402-421C-8416-254C00A87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7372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0FD81-59AA-4BE9-8AE7-C0DEEE30C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Was bedeutet eigentlich „Musikzweig“?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246CEA-47E1-4672-B70B-044E0B2B9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     </a:t>
            </a:r>
          </a:p>
          <a:p>
            <a:pPr marL="0" indent="0">
              <a:buNone/>
            </a:pPr>
            <a:r>
              <a:rPr lang="de-DE" dirty="0"/>
              <a:t>                    5m, 6m, 7m, 8m, 9m, 10m</a:t>
            </a:r>
          </a:p>
          <a:p>
            <a:pPr marL="0" indent="0">
              <a:buNone/>
            </a:pPr>
            <a:r>
              <a:rPr lang="de-DE" dirty="0"/>
              <a:t>Alle SchülerInnen der Musikklassen haben in      der Schule vier Stunden Musik pro Woche</a:t>
            </a:r>
          </a:p>
          <a:p>
            <a:pPr marL="0" indent="0">
              <a:buNone/>
            </a:pPr>
            <a:r>
              <a:rPr lang="de-DE" dirty="0"/>
              <a:t>    # zwei Stunden „normalen“ Musikunterricht</a:t>
            </a:r>
          </a:p>
          <a:p>
            <a:pPr marL="0" indent="0">
              <a:buNone/>
            </a:pPr>
            <a:r>
              <a:rPr lang="de-DE" dirty="0"/>
              <a:t>    # zwei Stunden in einer Musikgruppe</a:t>
            </a:r>
          </a:p>
          <a:p>
            <a:pPr>
              <a:buFontTx/>
              <a:buChar char="-"/>
            </a:pPr>
            <a:endParaRPr lang="de-DE" dirty="0"/>
          </a:p>
        </p:txBody>
      </p:sp>
      <p:pic>
        <p:nvPicPr>
          <p:cNvPr id="5" name="Folie 2">
            <a:hlinkClick r:id="" action="ppaction://media"/>
            <a:extLst>
              <a:ext uri="{FF2B5EF4-FFF2-40B4-BE49-F238E27FC236}">
                <a16:creationId xmlns:a16="http://schemas.microsoft.com/office/drawing/2014/main" id="{92A295CA-2DF0-44D2-BCEB-05EC4A714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088" y="58019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6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FF032-CD5C-4CEB-B892-8EEB4DA4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Bin ich ein Fall für die  Musikklasse?</a:t>
            </a:r>
            <a:br>
              <a:rPr lang="de-DE" dirty="0"/>
            </a:b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ECFDDB0-D5EC-4840-B128-B69A59298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2396" y="1304763"/>
            <a:ext cx="7272808" cy="4248473"/>
          </a:xfrm>
          <a:prstGeom prst="rect">
            <a:avLst/>
          </a:prstGeom>
        </p:spPr>
      </p:pic>
      <p:pic>
        <p:nvPicPr>
          <p:cNvPr id="6" name="Folie 3b bin ich ein Fall">
            <a:hlinkClick r:id="" action="ppaction://media"/>
            <a:extLst>
              <a:ext uri="{FF2B5EF4-FFF2-40B4-BE49-F238E27FC236}">
                <a16:creationId xmlns:a16="http://schemas.microsoft.com/office/drawing/2014/main" id="{094B3B6A-41BD-4FC9-BD5F-E0D727E1C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5949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 welchen Musikgruppen kann ich mitmachen?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71427"/>
            <a:ext cx="8229600" cy="4133056"/>
          </a:xfrm>
        </p:spPr>
        <p:txBody>
          <a:bodyPr>
            <a:normAutofit/>
          </a:bodyPr>
          <a:lstStyle/>
          <a:p>
            <a:r>
              <a:rPr lang="de-DE" dirty="0"/>
              <a:t>Musikwerkstatt</a:t>
            </a:r>
          </a:p>
          <a:p>
            <a:r>
              <a:rPr lang="de-DE" dirty="0" err="1"/>
              <a:t>Smallband</a:t>
            </a:r>
            <a:r>
              <a:rPr lang="de-DE" dirty="0"/>
              <a:t>-Percussion 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→  Bigband</a:t>
            </a:r>
            <a:endParaRPr lang="de-DE" dirty="0"/>
          </a:p>
          <a:p>
            <a:r>
              <a:rPr lang="de-DE" dirty="0"/>
              <a:t>Nachwuchsorchester   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→  Orchester</a:t>
            </a:r>
            <a:endParaRPr lang="de-DE" dirty="0"/>
          </a:p>
          <a:p>
            <a:r>
              <a:rPr lang="de-DE" dirty="0"/>
              <a:t>Chor</a:t>
            </a:r>
          </a:p>
          <a:p>
            <a:r>
              <a:rPr lang="de-DE" dirty="0"/>
              <a:t>Musik und Computer</a:t>
            </a:r>
          </a:p>
          <a:p>
            <a:r>
              <a:rPr lang="de-DE" dirty="0"/>
              <a:t>Nach Absprache: Kammermusik, Salon-orchester</a:t>
            </a:r>
          </a:p>
        </p:txBody>
      </p:sp>
      <p:pic>
        <p:nvPicPr>
          <p:cNvPr id="9" name="Folie 4 Welche Gruppen">
            <a:hlinkClick r:id="" action="ppaction://media"/>
            <a:extLst>
              <a:ext uri="{FF2B5EF4-FFF2-40B4-BE49-F238E27FC236}">
                <a16:creationId xmlns:a16="http://schemas.microsoft.com/office/drawing/2014/main" id="{144140F1-C506-4155-B22D-1667E80A9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0072" y="530128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Also: 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r>
              <a:rPr lang="de-DE" dirty="0"/>
              <a:t>Keine reinen </a:t>
            </a:r>
            <a:r>
              <a:rPr lang="de-DE" dirty="0" err="1"/>
              <a:t>Streicherklassen</a:t>
            </a:r>
            <a:endParaRPr lang="de-DE" dirty="0"/>
          </a:p>
          <a:p>
            <a:r>
              <a:rPr lang="de-DE" dirty="0"/>
              <a:t>Keine reinen Bläserklassen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 Sondern </a:t>
            </a:r>
          </a:p>
          <a:p>
            <a:pPr marL="0" indent="0">
              <a:buNone/>
            </a:pPr>
            <a:r>
              <a:rPr lang="de-DE" dirty="0"/>
              <a:t>      #  jahrgangsübergreifende Ensembles</a:t>
            </a:r>
          </a:p>
          <a:p>
            <a:pPr marL="0" indent="0">
              <a:buNone/>
            </a:pPr>
            <a:r>
              <a:rPr lang="de-DE" dirty="0"/>
              <a:t>      #  Schüler/in wählt je nach </a:t>
            </a:r>
          </a:p>
          <a:p>
            <a:pPr marL="0" indent="0">
              <a:buNone/>
            </a:pPr>
            <a:r>
              <a:rPr lang="de-DE" dirty="0"/>
              <a:t>          Interesse/Instrument</a:t>
            </a:r>
          </a:p>
          <a:p>
            <a:pPr marL="0" indent="0">
              <a:buNone/>
            </a:pPr>
            <a:r>
              <a:rPr lang="de-DE" dirty="0"/>
              <a:t>     </a:t>
            </a:r>
          </a:p>
          <a:p>
            <a:pPr marL="0" indent="0">
              <a:buNone/>
            </a:pPr>
            <a:r>
              <a:rPr lang="de-DE" dirty="0"/>
              <a:t>     </a:t>
            </a:r>
          </a:p>
          <a:p>
            <a:pPr marL="0" indent="0">
              <a:buNone/>
            </a:pPr>
            <a:r>
              <a:rPr lang="de-DE" dirty="0"/>
              <a:t>  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Und je nach Zusammensetzung :  </a:t>
            </a:r>
          </a:p>
          <a:p>
            <a:pPr marL="0" indent="0">
              <a:buNone/>
            </a:pPr>
            <a:r>
              <a:rPr lang="de-DE" dirty="0"/>
              <a:t>     # Klassenorchester im Rahmen des</a:t>
            </a:r>
          </a:p>
          <a:p>
            <a:pPr marL="0" indent="0">
              <a:buNone/>
            </a:pPr>
            <a:r>
              <a:rPr lang="de-DE" dirty="0"/>
              <a:t>         Musikunterrichts am Vormittag</a:t>
            </a:r>
          </a:p>
          <a:p>
            <a:pPr marL="0" indent="0">
              <a:buNone/>
            </a:pPr>
            <a:r>
              <a:rPr lang="de-DE" dirty="0"/>
              <a:t>     </a:t>
            </a:r>
          </a:p>
          <a:p>
            <a:pPr>
              <a:buNone/>
            </a:pPr>
            <a:r>
              <a:rPr lang="de-DE" dirty="0"/>
              <a:t>  </a:t>
            </a:r>
          </a:p>
        </p:txBody>
      </p:sp>
      <p:pic>
        <p:nvPicPr>
          <p:cNvPr id="5" name="Folie 5">
            <a:hlinkClick r:id="" action="ppaction://media"/>
            <a:extLst>
              <a:ext uri="{FF2B5EF4-FFF2-40B4-BE49-F238E27FC236}">
                <a16:creationId xmlns:a16="http://schemas.microsoft.com/office/drawing/2014/main" id="{5E76038C-9AC7-4DF0-8463-25D1065B5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8224" y="55011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B112E-6BFC-4BA7-B2E3-7B97F2A5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bringt mir die Musikklasse?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EAE69-B0CD-47CB-8E31-164B97D4A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714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Ich teile mein Hobby mit meinen Klassenkameraden; das fördert eine gute Klassengemeinschaft und das Wohlfühlen in der Schule</a:t>
            </a:r>
          </a:p>
          <a:p>
            <a:r>
              <a:rPr lang="de-DE" dirty="0"/>
              <a:t>Ich bin </a:t>
            </a:r>
            <a:r>
              <a:rPr lang="de-DE" b="1" dirty="0"/>
              <a:t>aktiv </a:t>
            </a:r>
            <a:r>
              <a:rPr lang="de-DE" dirty="0"/>
              <a:t>in einer Gruppe, die gemeinsam auf ein Ziel hinarbeitet und zu einem  guten Ergebnis kommt; jeder bringt seine Fähigkeiten in das Gesamtergebnis ein</a:t>
            </a:r>
          </a:p>
          <a:p>
            <a:r>
              <a:rPr lang="de-DE" dirty="0"/>
              <a:t>Ich mache viel Musik, daher ist Musik für mich </a:t>
            </a:r>
            <a:r>
              <a:rPr lang="de-DE" sz="4600" b="1" dirty="0"/>
              <a:t>Hauptfach</a:t>
            </a:r>
            <a:r>
              <a:rPr lang="de-DE" dirty="0"/>
              <a:t>; das Musizieren „zählt mit“ für die Note </a:t>
            </a:r>
          </a:p>
          <a:p>
            <a:r>
              <a:rPr lang="de-DE" dirty="0"/>
              <a:t>Ich bleibe motiviert am Instrument, weil ich meine Fähigkeiten bei Proben und Aufführungen einbringen kann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4" name="Folie 6b">
            <a:hlinkClick r:id="" action="ppaction://media"/>
            <a:extLst>
              <a:ext uri="{FF2B5EF4-FFF2-40B4-BE49-F238E27FC236}">
                <a16:creationId xmlns:a16="http://schemas.microsoft.com/office/drawing/2014/main" id="{245E93ED-5E14-41E0-B14C-F6F6409BD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8851" y="5517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1B158-D099-41A2-B603-57CEFFAE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welche Nachteile gibt es?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5D8AB-7E36-4521-BC09-C737EBB56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Die Teilnahme an einer musikalischen Schwerpunktgruppe am Nachmittag ist für SchülerInnen der m-Klassen </a:t>
            </a:r>
            <a:r>
              <a:rPr lang="de-DE" b="1" dirty="0"/>
              <a:t>verpflichtend</a:t>
            </a:r>
          </a:p>
          <a:p>
            <a:pPr marL="0" indent="0">
              <a:buNone/>
            </a:pPr>
            <a:r>
              <a:rPr lang="de-DE" dirty="0"/>
              <a:t>   </a:t>
            </a:r>
            <a:r>
              <a:rPr lang="de-DE" sz="2600" dirty="0"/>
              <a:t>(Ein Wechsel der Gruppe ist nach Absprache</a:t>
            </a:r>
          </a:p>
          <a:p>
            <a:pPr marL="0" indent="0">
              <a:buNone/>
            </a:pPr>
            <a:r>
              <a:rPr lang="de-DE" sz="2600" dirty="0"/>
              <a:t>     jedoch möglich) </a:t>
            </a:r>
          </a:p>
          <a:p>
            <a:r>
              <a:rPr lang="de-DE" dirty="0"/>
              <a:t>Es wird erwartet, dass ich meine Fähigkeiten bei Schulveranstaltungen/Konzerten einbringe</a:t>
            </a:r>
          </a:p>
          <a:p>
            <a:r>
              <a:rPr lang="de-DE" dirty="0"/>
              <a:t>Es wird erwartet, dass ich spätestens ab Klasse 6 ein Instrument erlerne und mich durch regelmäßiges Üben verbessere</a:t>
            </a:r>
          </a:p>
        </p:txBody>
      </p:sp>
      <p:pic>
        <p:nvPicPr>
          <p:cNvPr id="4" name="Folie 7">
            <a:hlinkClick r:id="" action="ppaction://media"/>
            <a:extLst>
              <a:ext uri="{FF2B5EF4-FFF2-40B4-BE49-F238E27FC236}">
                <a16:creationId xmlns:a16="http://schemas.microsoft.com/office/drawing/2014/main" id="{FF098AB2-5CB7-49A6-A250-D79BE9214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922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3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7A00A-8C62-4C60-8BEC-F0B3089B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Ist der Musikunterricht schwieriger?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C056C0-48AC-4E58-81E9-AB772AB6B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Nein, in den Musikklassen wird der gleiche Stoff behandelt wie in den anderen Klassen</a:t>
            </a:r>
          </a:p>
          <a:p>
            <a:r>
              <a:rPr lang="de-DE" dirty="0"/>
              <a:t>Es bleibt häufig jedoch mehr Zeit zum praktischen Musizieren</a:t>
            </a:r>
          </a:p>
          <a:p>
            <a:r>
              <a:rPr lang="de-DE" dirty="0"/>
              <a:t>Auch in allen anderen Fächern unterscheiden sich die Unterrichtsinhalte nicht</a:t>
            </a:r>
          </a:p>
        </p:txBody>
      </p:sp>
      <p:pic>
        <p:nvPicPr>
          <p:cNvPr id="5" name="folie 8">
            <a:hlinkClick r:id="" action="ppaction://media"/>
            <a:extLst>
              <a:ext uri="{FF2B5EF4-FFF2-40B4-BE49-F238E27FC236}">
                <a16:creationId xmlns:a16="http://schemas.microsoft.com/office/drawing/2014/main" id="{709A8CAF-B367-4E11-A6F2-9D05E4674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56525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Und was ist in ein paar Jahren? Oberstufe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306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Musikzweigschüler/innen können ohne Nachteile wählen wie alle anderen, haben aber </a:t>
            </a:r>
            <a:r>
              <a:rPr lang="de-DE" b="1" dirty="0"/>
              <a:t>sehr gute Voraussetzungen</a:t>
            </a:r>
            <a:r>
              <a:rPr lang="de-DE" dirty="0"/>
              <a:t> für </a:t>
            </a:r>
          </a:p>
          <a:p>
            <a:pPr>
              <a:buNone/>
            </a:pPr>
            <a:r>
              <a:rPr lang="de-DE" dirty="0"/>
              <a:t># Musik als Abiturfach; evtl. fachpraktische     Prüfung  </a:t>
            </a:r>
          </a:p>
          <a:p>
            <a:pPr>
              <a:buNone/>
            </a:pPr>
            <a:r>
              <a:rPr lang="de-DE" dirty="0"/>
              <a:t>#  Fachpraxiskurs (z. B. Bigband; Orchester; Chor) </a:t>
            </a:r>
          </a:p>
          <a:p>
            <a:pPr>
              <a:buNone/>
            </a:pPr>
            <a:r>
              <a:rPr lang="de-DE" dirty="0"/>
              <a:t>#  Musik als Belegauflagenkurs</a:t>
            </a:r>
          </a:p>
          <a:p>
            <a:pPr>
              <a:buNone/>
            </a:pPr>
            <a:r>
              <a:rPr lang="de-DE" dirty="0"/>
              <a:t>#  Seminarfach Musik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5" name="Folie 9">
            <a:hlinkClick r:id="" action="ppaction://media"/>
            <a:extLst>
              <a:ext uri="{FF2B5EF4-FFF2-40B4-BE49-F238E27FC236}">
                <a16:creationId xmlns:a16="http://schemas.microsoft.com/office/drawing/2014/main" id="{7F237A7B-C47A-401E-93F0-34ED4F43A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90537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</Words>
  <Application>Microsoft Office PowerPoint</Application>
  <PresentationFormat>Bildschirmpräsentation (4:3)</PresentationFormat>
  <Paragraphs>84</Paragraphs>
  <Slides>12</Slides>
  <Notes>3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Calibri</vt:lpstr>
      <vt:lpstr>Larissa-Design</vt:lpstr>
      <vt:lpstr> Informationen über den Musikzweig  an der Cäci </vt:lpstr>
      <vt:lpstr>Was bedeutet eigentlich „Musikzweig“?</vt:lpstr>
      <vt:lpstr>Bin ich ein Fall für die  Musikklasse? </vt:lpstr>
      <vt:lpstr>In welchen Musikgruppen kann ich mitmachen? </vt:lpstr>
      <vt:lpstr>Also:  </vt:lpstr>
      <vt:lpstr>Was bringt mir die Musikklasse? </vt:lpstr>
      <vt:lpstr>Und welche Nachteile gibt es?</vt:lpstr>
      <vt:lpstr>Ist der Musikunterricht schwieriger?</vt:lpstr>
      <vt:lpstr>Und was ist in ein paar Jahren? Oberstufe</vt:lpstr>
      <vt:lpstr>Und nach dem Abi?</vt:lpstr>
      <vt:lpstr>Ich möchte vielleicht in eine m-Klasse, was nun?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Musikzweig der Cäci</dc:title>
  <dc:creator>44mammes</dc:creator>
  <cp:lastModifiedBy>bettina heno</cp:lastModifiedBy>
  <cp:revision>137</cp:revision>
  <dcterms:created xsi:type="dcterms:W3CDTF">2014-01-20T13:12:38Z</dcterms:created>
  <dcterms:modified xsi:type="dcterms:W3CDTF">2021-01-27T17:22:59Z</dcterms:modified>
</cp:coreProperties>
</file>